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91" r:id="rId6"/>
    <p:sldId id="292" r:id="rId7"/>
    <p:sldId id="256" r:id="rId8"/>
    <p:sldId id="293" r:id="rId9"/>
    <p:sldId id="294" r:id="rId10"/>
    <p:sldId id="295" r:id="rId11"/>
    <p:sldId id="29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946"/>
    <a:srgbClr val="B91C1C"/>
    <a:srgbClr val="F9FAFB"/>
    <a:srgbClr val="F97316"/>
    <a:srgbClr val="0D9488"/>
    <a:srgbClr val="FF9797"/>
    <a:srgbClr val="D0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10"/>
  </p:normalViewPr>
  <p:slideViewPr>
    <p:cSldViewPr snapToGrid="0" snapToObjects="1">
      <p:cViewPr varScale="1">
        <p:scale>
          <a:sx n="107" d="100"/>
          <a:sy n="107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11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8A2A2-180D-63B7-39D4-3534668C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6DD6EA-A9A8-2757-DF71-2481A22D9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4FAF2-F49D-D9B7-3E7F-CB19CED86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121CE-E174-D149-D3B2-7D79A4E25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C33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-35" r="-35"/>
          <a:stretch/>
        </p:blipFill>
        <p:spPr>
          <a:xfrm>
            <a:off x="9123207" y="14173"/>
            <a:ext cx="3086100" cy="3172054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761695" y="457200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E63946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4"/>
          <a:srcRect l="-1282" r="-1282"/>
          <a:stretch/>
        </p:blipFill>
        <p:spPr>
          <a:xfrm>
            <a:off x="881482" y="590702"/>
            <a:ext cx="219456" cy="19019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1371600" y="495605"/>
            <a:ext cx="88148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1371600" y="705002"/>
            <a:ext cx="9957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CONSULTING</a:t>
            </a:r>
            <a:endParaRPr lang="en-US" sz="1000" dirty="0"/>
          </a:p>
        </p:txBody>
      </p:sp>
      <p:sp>
        <p:nvSpPr>
          <p:cNvPr id="11" name="Shape 4"/>
          <p:cNvSpPr/>
          <p:nvPr/>
        </p:nvSpPr>
        <p:spPr>
          <a:xfrm>
            <a:off x="761695" y="962528"/>
            <a:ext cx="761695" cy="7589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12" name="Text 5"/>
          <p:cNvSpPr txBox="1"/>
          <p:nvPr/>
        </p:nvSpPr>
        <p:spPr>
          <a:xfrm>
            <a:off x="761695" y="1687888"/>
            <a:ext cx="621662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Enterprise Risk</a:t>
            </a:r>
            <a:endParaRPr lang="en-US" sz="4400" dirty="0"/>
          </a:p>
        </p:txBody>
      </p:sp>
      <p:sp>
        <p:nvSpPr>
          <p:cNvPr id="13" name="Text 6"/>
          <p:cNvSpPr txBox="1"/>
          <p:nvPr/>
        </p:nvSpPr>
        <p:spPr>
          <a:xfrm>
            <a:off x="772450" y="2243070"/>
            <a:ext cx="492450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4400" b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defRPr>
            </a:lvl1pPr>
          </a:lstStyle>
          <a:p>
            <a:r>
              <a:rPr lang="en-US" dirty="0"/>
              <a:t>Management</a:t>
            </a:r>
          </a:p>
        </p:txBody>
      </p:sp>
      <p:sp>
        <p:nvSpPr>
          <p:cNvPr id="15" name="Shape 8"/>
          <p:cNvSpPr/>
          <p:nvPr/>
        </p:nvSpPr>
        <p:spPr>
          <a:xfrm>
            <a:off x="881482" y="3839348"/>
            <a:ext cx="38405" cy="771754"/>
          </a:xfrm>
          <a:prstGeom prst="rect">
            <a:avLst/>
          </a:prstGeom>
          <a:solidFill>
            <a:srgbClr val="4B5563"/>
          </a:solidFill>
          <a:ln/>
        </p:spPr>
      </p:sp>
      <p:sp>
        <p:nvSpPr>
          <p:cNvPr id="16" name="Text 9"/>
          <p:cNvSpPr txBox="1"/>
          <p:nvPr/>
        </p:nvSpPr>
        <p:spPr>
          <a:xfrm>
            <a:off x="1071507" y="4225175"/>
            <a:ext cx="690542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 resilient, data-driven risk capabilities to protect value and drive strategic growth.</a:t>
            </a:r>
            <a:endParaRPr lang="en-US" sz="2400" dirty="0"/>
          </a:p>
          <a:p>
            <a:pPr marL="0" indent="0" algn="l">
              <a:buNone/>
            </a:pPr>
            <a:endParaRPr lang="en-US" sz="2400" dirty="0"/>
          </a:p>
        </p:txBody>
      </p:sp>
      <p:sp>
        <p:nvSpPr>
          <p:cNvPr id="17" name="Text 10"/>
          <p:cNvSpPr txBox="1"/>
          <p:nvPr/>
        </p:nvSpPr>
        <p:spPr>
          <a:xfrm>
            <a:off x="990295" y="4349534"/>
            <a:ext cx="38103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18" name="Shape 11"/>
          <p:cNvSpPr/>
          <p:nvPr/>
        </p:nvSpPr>
        <p:spPr>
          <a:xfrm>
            <a:off x="761695" y="2745514"/>
            <a:ext cx="5715000" cy="9144"/>
          </a:xfrm>
          <a:prstGeom prst="rect">
            <a:avLst/>
          </a:prstGeom>
          <a:solidFill>
            <a:srgbClr val="374151"/>
          </a:solidFill>
          <a:ln/>
        </p:spPr>
      </p:sp>
      <p:sp>
        <p:nvSpPr>
          <p:cNvPr id="19" name="Text 12"/>
          <p:cNvSpPr txBox="1"/>
          <p:nvPr/>
        </p:nvSpPr>
        <p:spPr>
          <a:xfrm>
            <a:off x="881482" y="6067743"/>
            <a:ext cx="110551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E639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PREPARED FOR</a:t>
            </a:r>
            <a:endParaRPr lang="en-US" sz="900" dirty="0"/>
          </a:p>
        </p:txBody>
      </p:sp>
      <p:sp>
        <p:nvSpPr>
          <p:cNvPr id="20" name="Text 13"/>
          <p:cNvSpPr txBox="1"/>
          <p:nvPr/>
        </p:nvSpPr>
        <p:spPr>
          <a:xfrm>
            <a:off x="881482" y="6315545"/>
            <a:ext cx="194858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Board Risk Committee</a:t>
            </a:r>
            <a:endParaRPr lang="en-US" sz="1300" dirty="0"/>
          </a:p>
        </p:txBody>
      </p:sp>
      <p:sp>
        <p:nvSpPr>
          <p:cNvPr id="21" name="Text 14"/>
          <p:cNvSpPr txBox="1"/>
          <p:nvPr/>
        </p:nvSpPr>
        <p:spPr>
          <a:xfrm>
            <a:off x="5036515" y="6022333"/>
            <a:ext cx="43891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E639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DATE</a:t>
            </a:r>
            <a:endParaRPr lang="en-US" sz="900" dirty="0"/>
          </a:p>
        </p:txBody>
      </p:sp>
      <p:sp>
        <p:nvSpPr>
          <p:cNvPr id="22" name="Text 15"/>
          <p:cNvSpPr txBox="1"/>
          <p:nvPr/>
        </p:nvSpPr>
        <p:spPr>
          <a:xfrm>
            <a:off x="5036515" y="6270135"/>
            <a:ext cx="141457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December 2025</a:t>
            </a:r>
            <a:endParaRPr lang="en-US" sz="1300" dirty="0"/>
          </a:p>
        </p:txBody>
      </p:sp>
      <p:sp>
        <p:nvSpPr>
          <p:cNvPr id="23" name="Text 16"/>
          <p:cNvSpPr txBox="1"/>
          <p:nvPr/>
        </p:nvSpPr>
        <p:spPr>
          <a:xfrm>
            <a:off x="9360713" y="6046924"/>
            <a:ext cx="86685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E639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REFERENCE</a:t>
            </a:r>
            <a:endParaRPr lang="en-US" sz="900" dirty="0"/>
          </a:p>
        </p:txBody>
      </p:sp>
      <p:sp>
        <p:nvSpPr>
          <p:cNvPr id="24" name="Text 17"/>
          <p:cNvSpPr txBox="1"/>
          <p:nvPr/>
        </p:nvSpPr>
        <p:spPr>
          <a:xfrm>
            <a:off x="9360713" y="6294726"/>
            <a:ext cx="12243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ERM-2025-Q4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0">
            <a:extLst>
              <a:ext uri="{FF2B5EF4-FFF2-40B4-BE49-F238E27FC236}">
                <a16:creationId xmlns:a16="http://schemas.microsoft.com/office/drawing/2014/main" id="{5777055B-E57C-18E8-B39E-70FD36DE6AA8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C33"/>
          </a:solidFill>
          <a:ln/>
        </p:spPr>
      </p:sp>
      <p:pic>
        <p:nvPicPr>
          <p:cNvPr id="3" name="Image 2" descr="Une image contenant texte, ligne, nombre, Parallèle&#10;&#10;Le contenu généré par l’IA peut être incorrect.">
            <a:extLst>
              <a:ext uri="{FF2B5EF4-FFF2-40B4-BE49-F238E27FC236}">
                <a16:creationId xmlns:a16="http://schemas.microsoft.com/office/drawing/2014/main" id="{24D2816B-4097-0805-1F6D-6046FFFF7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5" y="1176516"/>
            <a:ext cx="12192000" cy="1806456"/>
          </a:xfrm>
          <a:prstGeom prst="rect">
            <a:avLst/>
          </a:prstGeom>
        </p:spPr>
      </p:pic>
      <p:sp>
        <p:nvSpPr>
          <p:cNvPr id="4" name="Shape 88">
            <a:extLst>
              <a:ext uri="{FF2B5EF4-FFF2-40B4-BE49-F238E27FC236}">
                <a16:creationId xmlns:a16="http://schemas.microsoft.com/office/drawing/2014/main" id="{192CA3E9-02B6-4241-D671-189B59CCA681}"/>
              </a:ext>
            </a:extLst>
          </p:cNvPr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0B1C33"/>
          </a:solidFill>
          <a:ln/>
        </p:spPr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BA72F928-7CDD-513F-DCF3-1C2088D9CCC7}"/>
              </a:ext>
            </a:extLst>
          </p:cNvPr>
          <p:cNvSpPr/>
          <p:nvPr/>
        </p:nvSpPr>
        <p:spPr>
          <a:xfrm>
            <a:off x="609905" y="267005"/>
            <a:ext cx="75895" cy="3813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6" name="Text 90">
            <a:extLst>
              <a:ext uri="{FF2B5EF4-FFF2-40B4-BE49-F238E27FC236}">
                <a16:creationId xmlns:a16="http://schemas.microsoft.com/office/drawing/2014/main" id="{4FD66A3B-1C74-F0E2-2559-0DE679B34C87}"/>
              </a:ext>
            </a:extLst>
          </p:cNvPr>
          <p:cNvSpPr txBox="1"/>
          <p:nvPr/>
        </p:nvSpPr>
        <p:spPr>
          <a:xfrm>
            <a:off x="914400" y="276149"/>
            <a:ext cx="770656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ERM Implementation Project Plan</a:t>
            </a:r>
            <a:endParaRPr lang="en-US" sz="2200" dirty="0"/>
          </a:p>
        </p:txBody>
      </p:sp>
      <p:pic>
        <p:nvPicPr>
          <p:cNvPr id="7" name="Image 9" descr="preencoded.png">
            <a:extLst>
              <a:ext uri="{FF2B5EF4-FFF2-40B4-BE49-F238E27FC236}">
                <a16:creationId xmlns:a16="http://schemas.microsoft.com/office/drawing/2014/main" id="{661081BF-EDD7-F26A-BB1B-E2E650A1A6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 t="-842" b="-842"/>
          <a:stretch/>
        </p:blipFill>
        <p:spPr>
          <a:xfrm>
            <a:off x="8823046" y="371246"/>
            <a:ext cx="190195" cy="171907"/>
          </a:xfrm>
          <a:prstGeom prst="rect">
            <a:avLst/>
          </a:prstGeom>
        </p:spPr>
      </p:pic>
      <p:sp>
        <p:nvSpPr>
          <p:cNvPr id="8" name="Text 91">
            <a:extLst>
              <a:ext uri="{FF2B5EF4-FFF2-40B4-BE49-F238E27FC236}">
                <a16:creationId xmlns:a16="http://schemas.microsoft.com/office/drawing/2014/main" id="{B43ED276-F501-B10A-9C8E-16DED9348D99}"/>
              </a:ext>
            </a:extLst>
          </p:cNvPr>
          <p:cNvSpPr txBox="1"/>
          <p:nvPr/>
        </p:nvSpPr>
        <p:spPr>
          <a:xfrm>
            <a:off x="9127541" y="371246"/>
            <a:ext cx="255757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>
                    <a:alpha val="80000"/>
                  </a:srgbClr>
                </a:solidFill>
                <a:latin typeface="Montserrat" pitchFamily="34" charset="0"/>
              </a:rPr>
              <a:t>Excel file</a:t>
            </a:r>
            <a:endParaRPr lang="en-US" sz="1000" dirty="0"/>
          </a:p>
        </p:txBody>
      </p:sp>
      <p:pic>
        <p:nvPicPr>
          <p:cNvPr id="9" name="Image 10" descr="preencoded.png">
            <a:extLst>
              <a:ext uri="{FF2B5EF4-FFF2-40B4-BE49-F238E27FC236}">
                <a16:creationId xmlns:a16="http://schemas.microsoft.com/office/drawing/2014/main" id="{358D724A-2D76-1B0F-E220-A1A92D8072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</a:blip>
          <a:srcRect l="-83350" r="-83350"/>
          <a:stretch/>
        </p:blipFill>
        <p:spPr>
          <a:xfrm>
            <a:off x="9753905" y="0"/>
            <a:ext cx="2438705" cy="914400"/>
          </a:xfrm>
          <a:prstGeom prst="rect">
            <a:avLst/>
          </a:prstGeom>
        </p:spPr>
      </p:pic>
      <p:sp>
        <p:nvSpPr>
          <p:cNvPr id="2" name="Shape 64">
            <a:extLst>
              <a:ext uri="{FF2B5EF4-FFF2-40B4-BE49-F238E27FC236}">
                <a16:creationId xmlns:a16="http://schemas.microsoft.com/office/drawing/2014/main" id="{38AA4B07-7445-0D69-B509-DC72F59D255C}"/>
              </a:ext>
            </a:extLst>
          </p:cNvPr>
          <p:cNvSpPr/>
          <p:nvPr/>
        </p:nvSpPr>
        <p:spPr>
          <a:xfrm>
            <a:off x="-305" y="2273969"/>
            <a:ext cx="12191695" cy="2298031"/>
          </a:xfrm>
          <a:prstGeom prst="rect">
            <a:avLst/>
          </a:prstGeom>
          <a:solidFill>
            <a:srgbClr val="0B1C33"/>
          </a:solidFill>
          <a:ln/>
        </p:spPr>
        <p:txBody>
          <a:bodyPr/>
          <a:lstStyle/>
          <a:p>
            <a:r>
              <a:rPr lang="fr-CA" sz="1400" dirty="0">
                <a:solidFill>
                  <a:schemeClr val="bg1"/>
                </a:solidFill>
              </a:rPr>
              <a:t>Enterprise Risk Management (ERM) Toolkit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fr-CA" sz="1400" dirty="0">
                <a:solidFill>
                  <a:schemeClr val="bg1"/>
                </a:solidFill>
              </a:rPr>
              <a:t>Full suite </a:t>
            </a:r>
            <a:r>
              <a:rPr lang="fr-CA" sz="1400" dirty="0" err="1">
                <a:solidFill>
                  <a:schemeClr val="bg1"/>
                </a:solidFill>
              </a:rPr>
              <a:t>available</a:t>
            </a:r>
            <a:r>
              <a:rPr lang="fr-CA" sz="1400" dirty="0">
                <a:solidFill>
                  <a:schemeClr val="bg1"/>
                </a:solidFill>
              </a:rPr>
              <a:t>: https://synergieconsultation.podia.com/suite-entreprise-risk-management-erm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WHAT'S INCLUDED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This comprehensive four-file bundle contains everything required for a professional enterprise risk management deployment:</a:t>
            </a:r>
          </a:p>
          <a:p>
            <a:r>
              <a:rPr lang="en-US" sz="1400" dirty="0">
                <a:solidFill>
                  <a:schemeClr val="bg1"/>
                </a:solidFill>
              </a:rPr>
              <a:t>-37 Professional PowerPoint Slides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-Excel Companion Workbook (6 Worksheets)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-12-Month Implementation Project Plan (Excel)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-Implementation Checklist and Best Practices Guide (Word) – 20-page playbook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7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8">
            <a:extLst>
              <a:ext uri="{FF2B5EF4-FFF2-40B4-BE49-F238E27FC236}">
                <a16:creationId xmlns:a16="http://schemas.microsoft.com/office/drawing/2014/main" id="{72633CE1-C4D8-DB03-CA25-A53BFA3A2165}"/>
              </a:ext>
            </a:extLst>
          </p:cNvPr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0B1C33"/>
          </a:solidFill>
          <a:ln/>
        </p:spPr>
      </p:sp>
      <p:sp>
        <p:nvSpPr>
          <p:cNvPr id="3" name="Shape 89">
            <a:extLst>
              <a:ext uri="{FF2B5EF4-FFF2-40B4-BE49-F238E27FC236}">
                <a16:creationId xmlns:a16="http://schemas.microsoft.com/office/drawing/2014/main" id="{58DAC70F-EC11-D45D-B5F5-5A2FC71B6214}"/>
              </a:ext>
            </a:extLst>
          </p:cNvPr>
          <p:cNvSpPr/>
          <p:nvPr/>
        </p:nvSpPr>
        <p:spPr>
          <a:xfrm>
            <a:off x="609905" y="267005"/>
            <a:ext cx="75895" cy="3813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4" name="Text 90">
            <a:extLst>
              <a:ext uri="{FF2B5EF4-FFF2-40B4-BE49-F238E27FC236}">
                <a16:creationId xmlns:a16="http://schemas.microsoft.com/office/drawing/2014/main" id="{EBB5D3E5-AA13-006C-E695-0CC654FD20DF}"/>
              </a:ext>
            </a:extLst>
          </p:cNvPr>
          <p:cNvSpPr txBox="1"/>
          <p:nvPr/>
        </p:nvSpPr>
        <p:spPr>
          <a:xfrm>
            <a:off x="914400" y="276149"/>
            <a:ext cx="770656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ERM Implementation Checklist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5" name="Image 9" descr="preencoded.png">
            <a:extLst>
              <a:ext uri="{FF2B5EF4-FFF2-40B4-BE49-F238E27FC236}">
                <a16:creationId xmlns:a16="http://schemas.microsoft.com/office/drawing/2014/main" id="{E4E19EA8-0E66-814D-0D34-3CDED6F147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t="-842" b="-842"/>
          <a:stretch/>
        </p:blipFill>
        <p:spPr>
          <a:xfrm>
            <a:off x="8823046" y="371246"/>
            <a:ext cx="190195" cy="171907"/>
          </a:xfrm>
          <a:prstGeom prst="rect">
            <a:avLst/>
          </a:prstGeom>
        </p:spPr>
      </p:pic>
      <p:sp>
        <p:nvSpPr>
          <p:cNvPr id="6" name="Text 91">
            <a:extLst>
              <a:ext uri="{FF2B5EF4-FFF2-40B4-BE49-F238E27FC236}">
                <a16:creationId xmlns:a16="http://schemas.microsoft.com/office/drawing/2014/main" id="{2B2511D4-C5F3-2335-FE01-0C13DBA8F90C}"/>
              </a:ext>
            </a:extLst>
          </p:cNvPr>
          <p:cNvSpPr txBox="1"/>
          <p:nvPr/>
        </p:nvSpPr>
        <p:spPr>
          <a:xfrm>
            <a:off x="9127541" y="371246"/>
            <a:ext cx="255757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>
                    <a:alpha val="80000"/>
                  </a:srgbClr>
                </a:solidFill>
                <a:latin typeface="Montserrat" pitchFamily="34" charset="0"/>
              </a:rPr>
              <a:t>Word file</a:t>
            </a:r>
            <a:endParaRPr lang="en-US" sz="1000" dirty="0"/>
          </a:p>
        </p:txBody>
      </p:sp>
      <p:pic>
        <p:nvPicPr>
          <p:cNvPr id="7" name="Image 10" descr="preencoded.png">
            <a:extLst>
              <a:ext uri="{FF2B5EF4-FFF2-40B4-BE49-F238E27FC236}">
                <a16:creationId xmlns:a16="http://schemas.microsoft.com/office/drawing/2014/main" id="{A0EDBF90-0CDC-815F-38AB-E03059A981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rcRect l="-83350" r="-83350"/>
          <a:stretch/>
        </p:blipFill>
        <p:spPr>
          <a:xfrm>
            <a:off x="9753905" y="0"/>
            <a:ext cx="2438705" cy="914400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5B971CC7-7B87-DF4A-6FB0-A2C89907BD83}"/>
              </a:ext>
            </a:extLst>
          </p:cNvPr>
          <p:cNvSpPr/>
          <p:nvPr/>
        </p:nvSpPr>
        <p:spPr>
          <a:xfrm>
            <a:off x="-3703" y="914400"/>
            <a:ext cx="12191695" cy="5952744"/>
          </a:xfrm>
          <a:prstGeom prst="rect">
            <a:avLst/>
          </a:prstGeom>
          <a:solidFill>
            <a:srgbClr val="E63946"/>
          </a:solidFill>
          <a:ln/>
        </p:spPr>
      </p:sp>
      <p:pic>
        <p:nvPicPr>
          <p:cNvPr id="10" name="Image 9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64DC454-3EC9-2AAB-1E67-83E7BA380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96" y="1868901"/>
            <a:ext cx="2429678" cy="3400933"/>
          </a:xfrm>
          <a:prstGeom prst="rect">
            <a:avLst/>
          </a:prstGeom>
        </p:spPr>
      </p:pic>
      <p:pic>
        <p:nvPicPr>
          <p:cNvPr id="12" name="Image 11" descr="Une image contenant texte, Appareils électroniques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9245F17-C8E6-C05E-B4A4-60E77AD74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443" y="1868901"/>
            <a:ext cx="2429678" cy="3426705"/>
          </a:xfrm>
          <a:prstGeom prst="rect">
            <a:avLst/>
          </a:prstGeom>
        </p:spPr>
      </p:pic>
      <p:pic>
        <p:nvPicPr>
          <p:cNvPr id="16" name="Image 1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DA646C0-6B24-6B91-CBBF-699BF4110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990" y="1868901"/>
            <a:ext cx="2512071" cy="3426705"/>
          </a:xfrm>
          <a:prstGeom prst="rect">
            <a:avLst/>
          </a:prstGeom>
        </p:spPr>
      </p:pic>
      <p:pic>
        <p:nvPicPr>
          <p:cNvPr id="18" name="Image 17" descr="Une image contenant texte, capture d’écran, Police, lettre&#10;&#10;Le contenu généré par l’IA peut être incorrect.">
            <a:extLst>
              <a:ext uri="{FF2B5EF4-FFF2-40B4-BE49-F238E27FC236}">
                <a16:creationId xmlns:a16="http://schemas.microsoft.com/office/drawing/2014/main" id="{DCBC2F4B-7338-8BBE-CABA-ADEED149D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7993" y="1868900"/>
            <a:ext cx="2549881" cy="3426705"/>
          </a:xfrm>
          <a:prstGeom prst="rect">
            <a:avLst/>
          </a:prstGeom>
        </p:spPr>
      </p:pic>
      <p:sp>
        <p:nvSpPr>
          <p:cNvPr id="9" name="Shape 64">
            <a:extLst>
              <a:ext uri="{FF2B5EF4-FFF2-40B4-BE49-F238E27FC236}">
                <a16:creationId xmlns:a16="http://schemas.microsoft.com/office/drawing/2014/main" id="{659D3EDE-8422-61BE-5136-B4D1EE7C789A}"/>
              </a:ext>
            </a:extLst>
          </p:cNvPr>
          <p:cNvSpPr/>
          <p:nvPr/>
        </p:nvSpPr>
        <p:spPr>
          <a:xfrm>
            <a:off x="915" y="4572000"/>
            <a:ext cx="12191695" cy="2298031"/>
          </a:xfrm>
          <a:prstGeom prst="rect">
            <a:avLst/>
          </a:prstGeom>
          <a:solidFill>
            <a:srgbClr val="0B1C33"/>
          </a:solidFill>
          <a:ln/>
        </p:spPr>
        <p:txBody>
          <a:bodyPr/>
          <a:lstStyle/>
          <a:p>
            <a:r>
              <a:rPr lang="fr-CA" sz="1400" dirty="0">
                <a:solidFill>
                  <a:schemeClr val="bg1"/>
                </a:solidFill>
              </a:rPr>
              <a:t>Enterprise Risk Management (ERM) Toolkit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fr-CA" sz="1400" dirty="0">
                <a:solidFill>
                  <a:schemeClr val="bg1"/>
                </a:solidFill>
              </a:rPr>
              <a:t>Full suite </a:t>
            </a:r>
            <a:r>
              <a:rPr lang="fr-CA" sz="1400" dirty="0" err="1">
                <a:solidFill>
                  <a:schemeClr val="bg1"/>
                </a:solidFill>
              </a:rPr>
              <a:t>available</a:t>
            </a:r>
            <a:r>
              <a:rPr lang="fr-CA" sz="1400" dirty="0">
                <a:solidFill>
                  <a:schemeClr val="bg1"/>
                </a:solidFill>
              </a:rPr>
              <a:t>: https://synergieconsultation.podia.com/suite-entreprise-risk-management-erm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WHAT'S INCLUDED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This comprehensive four-file bundle contains everything required for a professional enterprise risk management deployment:</a:t>
            </a:r>
          </a:p>
          <a:p>
            <a:r>
              <a:rPr lang="en-US" sz="1400" dirty="0">
                <a:solidFill>
                  <a:schemeClr val="bg1"/>
                </a:solidFill>
              </a:rPr>
              <a:t>-37 Professional PowerPoint Slides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-Excel Companion Workbook (6 Worksheets)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-12-Month Implementation Project Plan (Excel)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-Implementation Checklist and Best Practices Guide (Word) – 20-page playbook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2050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8649310" y="0"/>
            <a:ext cx="4038905" cy="6858001"/>
          </a:xfrm>
          <a:prstGeom prst="rect">
            <a:avLst/>
          </a:prstGeom>
          <a:solidFill>
            <a:srgbClr val="F9FAFB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1234014" y="-38100"/>
            <a:ext cx="914400" cy="9144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8878519" y="162154"/>
            <a:ext cx="31912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639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9175699" y="648614"/>
            <a:ext cx="2829154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7" name="Text 4"/>
          <p:cNvSpPr txBox="1"/>
          <p:nvPr/>
        </p:nvSpPr>
        <p:spPr>
          <a:xfrm>
            <a:off x="9175699" y="133807"/>
            <a:ext cx="17145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Executive Summary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9175699" y="371551"/>
            <a:ext cx="29434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objectives, highlights, and decisions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8878519" y="771677"/>
            <a:ext cx="34838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9209532" y="1172413"/>
            <a:ext cx="2648102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1" name="Text 8"/>
          <p:cNvSpPr txBox="1"/>
          <p:nvPr/>
        </p:nvSpPr>
        <p:spPr>
          <a:xfrm>
            <a:off x="9209532" y="743331"/>
            <a:ext cx="2382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ERM Overview &amp; Framework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9209532" y="981075"/>
            <a:ext cx="27624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Purpose, COSO alignment, and scope</a:t>
            </a:r>
            <a:endParaRPr lang="en-US" sz="1200" dirty="0"/>
          </a:p>
        </p:txBody>
      </p:sp>
      <p:sp>
        <p:nvSpPr>
          <p:cNvPr id="13" name="Text 10"/>
          <p:cNvSpPr txBox="1"/>
          <p:nvPr/>
        </p:nvSpPr>
        <p:spPr>
          <a:xfrm>
            <a:off x="8878519" y="1343368"/>
            <a:ext cx="34838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9208618" y="1791729"/>
            <a:ext cx="2447849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5" name="Text 12"/>
          <p:cNvSpPr txBox="1"/>
          <p:nvPr/>
        </p:nvSpPr>
        <p:spPr>
          <a:xfrm>
            <a:off x="9208618" y="1315022"/>
            <a:ext cx="19723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Governance &amp; Appetite</a:t>
            </a:r>
            <a:endParaRPr lang="en-US" sz="1200" dirty="0"/>
          </a:p>
        </p:txBody>
      </p:sp>
      <p:sp>
        <p:nvSpPr>
          <p:cNvPr id="16" name="Text 13"/>
          <p:cNvSpPr txBox="1"/>
          <p:nvPr/>
        </p:nvSpPr>
        <p:spPr>
          <a:xfrm>
            <a:off x="9208618" y="1552766"/>
            <a:ext cx="2563063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Roles, committees, and thresholds</a:t>
            </a:r>
            <a:endParaRPr lang="en-US" sz="1200" dirty="0"/>
          </a:p>
        </p:txBody>
      </p:sp>
      <p:sp>
        <p:nvSpPr>
          <p:cNvPr id="17" name="Text 14"/>
          <p:cNvSpPr txBox="1"/>
          <p:nvPr/>
        </p:nvSpPr>
        <p:spPr>
          <a:xfrm>
            <a:off x="8870289" y="1933556"/>
            <a:ext cx="367589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9218676" y="2420017"/>
            <a:ext cx="2200046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9" name="Text 16"/>
          <p:cNvSpPr txBox="1"/>
          <p:nvPr/>
        </p:nvSpPr>
        <p:spPr>
          <a:xfrm>
            <a:off x="9218676" y="1905210"/>
            <a:ext cx="2190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Assessment Methodology</a:t>
            </a:r>
            <a:endParaRPr lang="en-US" sz="1200" dirty="0"/>
          </a:p>
        </p:txBody>
      </p:sp>
      <p:sp>
        <p:nvSpPr>
          <p:cNvPr id="20" name="Text 17"/>
          <p:cNvSpPr txBox="1"/>
          <p:nvPr/>
        </p:nvSpPr>
        <p:spPr>
          <a:xfrm>
            <a:off x="9218676" y="2142954"/>
            <a:ext cx="2315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Likelihood, impact, and scoring</a:t>
            </a:r>
            <a:endParaRPr lang="en-US" sz="1200" dirty="0"/>
          </a:p>
        </p:txBody>
      </p:sp>
      <p:sp>
        <p:nvSpPr>
          <p:cNvPr id="21" name="Text 18"/>
          <p:cNvSpPr txBox="1"/>
          <p:nvPr/>
        </p:nvSpPr>
        <p:spPr>
          <a:xfrm>
            <a:off x="8889492" y="2543043"/>
            <a:ext cx="34838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1300" dirty="0"/>
          </a:p>
        </p:txBody>
      </p:sp>
      <p:sp>
        <p:nvSpPr>
          <p:cNvPr id="22" name="Shape 19"/>
          <p:cNvSpPr/>
          <p:nvPr/>
        </p:nvSpPr>
        <p:spPr>
          <a:xfrm>
            <a:off x="9222334" y="3029504"/>
            <a:ext cx="1904695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3" name="Text 20"/>
          <p:cNvSpPr txBox="1"/>
          <p:nvPr/>
        </p:nvSpPr>
        <p:spPr>
          <a:xfrm>
            <a:off x="9222334" y="2514696"/>
            <a:ext cx="19723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Matrix &amp; Heat Map</a:t>
            </a:r>
            <a:endParaRPr lang="en-US" sz="1200" dirty="0"/>
          </a:p>
        </p:txBody>
      </p:sp>
      <p:sp>
        <p:nvSpPr>
          <p:cNvPr id="24" name="Text 21"/>
          <p:cNvSpPr txBox="1"/>
          <p:nvPr/>
        </p:nvSpPr>
        <p:spPr>
          <a:xfrm>
            <a:off x="9222334" y="2752440"/>
            <a:ext cx="20199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Visualizing risk distribution</a:t>
            </a:r>
            <a:endParaRPr lang="en-US" sz="1200" dirty="0"/>
          </a:p>
        </p:txBody>
      </p:sp>
      <p:sp>
        <p:nvSpPr>
          <p:cNvPr id="25" name="Text 22"/>
          <p:cNvSpPr txBox="1"/>
          <p:nvPr/>
        </p:nvSpPr>
        <p:spPr>
          <a:xfrm>
            <a:off x="8878519" y="3143117"/>
            <a:ext cx="35753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</a:t>
            </a:r>
            <a:endParaRPr lang="en-US" sz="1300" dirty="0"/>
          </a:p>
        </p:txBody>
      </p:sp>
      <p:sp>
        <p:nvSpPr>
          <p:cNvPr id="26" name="Shape 23"/>
          <p:cNvSpPr/>
          <p:nvPr/>
        </p:nvSpPr>
        <p:spPr>
          <a:xfrm>
            <a:off x="9218676" y="3629577"/>
            <a:ext cx="2200046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7" name="Text 24"/>
          <p:cNvSpPr txBox="1"/>
          <p:nvPr/>
        </p:nvSpPr>
        <p:spPr>
          <a:xfrm>
            <a:off x="9218676" y="3114770"/>
            <a:ext cx="17337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Top Risks &amp; Register</a:t>
            </a:r>
            <a:endParaRPr lang="en-US" sz="1200" dirty="0"/>
          </a:p>
        </p:txBody>
      </p:sp>
      <p:sp>
        <p:nvSpPr>
          <p:cNvPr id="28" name="Text 25"/>
          <p:cNvSpPr txBox="1"/>
          <p:nvPr/>
        </p:nvSpPr>
        <p:spPr>
          <a:xfrm>
            <a:off x="9218676" y="3352514"/>
            <a:ext cx="2315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Critical enterprise risks ranking</a:t>
            </a:r>
            <a:endParaRPr lang="en-US" sz="1200" dirty="0"/>
          </a:p>
        </p:txBody>
      </p:sp>
      <p:sp>
        <p:nvSpPr>
          <p:cNvPr id="29" name="Text 26"/>
          <p:cNvSpPr txBox="1"/>
          <p:nvPr/>
        </p:nvSpPr>
        <p:spPr>
          <a:xfrm>
            <a:off x="8889492" y="3742648"/>
            <a:ext cx="35753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</a:t>
            </a:r>
            <a:endParaRPr lang="en-US" sz="1300" dirty="0"/>
          </a:p>
        </p:txBody>
      </p:sp>
      <p:sp>
        <p:nvSpPr>
          <p:cNvPr id="30" name="Shape 27"/>
          <p:cNvSpPr/>
          <p:nvPr/>
        </p:nvSpPr>
        <p:spPr>
          <a:xfrm>
            <a:off x="9225991" y="4229109"/>
            <a:ext cx="2752344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31" name="Text 28"/>
          <p:cNvSpPr txBox="1"/>
          <p:nvPr/>
        </p:nvSpPr>
        <p:spPr>
          <a:xfrm>
            <a:off x="9225991" y="3714302"/>
            <a:ext cx="16294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Dashboards &amp; KPIs</a:t>
            </a:r>
            <a:endParaRPr lang="en-US" sz="1200" dirty="0"/>
          </a:p>
        </p:txBody>
      </p:sp>
      <p:sp>
        <p:nvSpPr>
          <p:cNvPr id="32" name="Text 29"/>
          <p:cNvSpPr txBox="1"/>
          <p:nvPr/>
        </p:nvSpPr>
        <p:spPr>
          <a:xfrm>
            <a:off x="9225991" y="3952046"/>
            <a:ext cx="28675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Monitoring performance and breaches</a:t>
            </a:r>
            <a:endParaRPr lang="en-US" sz="1200" dirty="0"/>
          </a:p>
        </p:txBody>
      </p:sp>
      <p:sp>
        <p:nvSpPr>
          <p:cNvPr id="33" name="Text 30"/>
          <p:cNvSpPr txBox="1"/>
          <p:nvPr/>
        </p:nvSpPr>
        <p:spPr>
          <a:xfrm>
            <a:off x="8889492" y="4370631"/>
            <a:ext cx="367589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08</a:t>
            </a:r>
            <a:endParaRPr lang="en-US" sz="1300" dirty="0"/>
          </a:p>
        </p:txBody>
      </p:sp>
      <p:sp>
        <p:nvSpPr>
          <p:cNvPr id="34" name="Shape 31"/>
          <p:cNvSpPr/>
          <p:nvPr/>
        </p:nvSpPr>
        <p:spPr>
          <a:xfrm>
            <a:off x="9233307" y="4857092"/>
            <a:ext cx="2057400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35" name="Text 32"/>
          <p:cNvSpPr txBox="1"/>
          <p:nvPr/>
        </p:nvSpPr>
        <p:spPr>
          <a:xfrm>
            <a:off x="9233307" y="4342285"/>
            <a:ext cx="14100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Deep Dives</a:t>
            </a:r>
            <a:endParaRPr lang="en-US" sz="1200" dirty="0"/>
          </a:p>
        </p:txBody>
      </p:sp>
      <p:sp>
        <p:nvSpPr>
          <p:cNvPr id="36" name="Text 33"/>
          <p:cNvSpPr txBox="1"/>
          <p:nvPr/>
        </p:nvSpPr>
        <p:spPr>
          <a:xfrm>
            <a:off x="9233307" y="4580943"/>
            <a:ext cx="21717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Detailed analysis by category</a:t>
            </a:r>
            <a:endParaRPr lang="en-US" sz="1200" dirty="0"/>
          </a:p>
        </p:txBody>
      </p:sp>
      <p:sp>
        <p:nvSpPr>
          <p:cNvPr id="37" name="Text 34"/>
          <p:cNvSpPr txBox="1"/>
          <p:nvPr/>
        </p:nvSpPr>
        <p:spPr>
          <a:xfrm>
            <a:off x="8869375" y="5000324"/>
            <a:ext cx="35753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</a:t>
            </a:r>
            <a:endParaRPr lang="en-US" sz="1300" dirty="0"/>
          </a:p>
        </p:txBody>
      </p:sp>
      <p:sp>
        <p:nvSpPr>
          <p:cNvPr id="38" name="Shape 35"/>
          <p:cNvSpPr/>
          <p:nvPr/>
        </p:nvSpPr>
        <p:spPr>
          <a:xfrm>
            <a:off x="9209532" y="5486785"/>
            <a:ext cx="2333549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39" name="Text 36"/>
          <p:cNvSpPr txBox="1"/>
          <p:nvPr/>
        </p:nvSpPr>
        <p:spPr>
          <a:xfrm>
            <a:off x="9209532" y="4971978"/>
            <a:ext cx="19431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Mitigation &amp; Reporting</a:t>
            </a:r>
            <a:endParaRPr lang="en-US" sz="1200" dirty="0"/>
          </a:p>
        </p:txBody>
      </p:sp>
      <p:sp>
        <p:nvSpPr>
          <p:cNvPr id="40" name="Text 37"/>
          <p:cNvSpPr txBox="1"/>
          <p:nvPr/>
        </p:nvSpPr>
        <p:spPr>
          <a:xfrm>
            <a:off x="9209532" y="5210636"/>
            <a:ext cx="2448763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Action plans and communication</a:t>
            </a:r>
            <a:endParaRPr lang="en-US" sz="1200" dirty="0"/>
          </a:p>
        </p:txBody>
      </p:sp>
      <p:sp>
        <p:nvSpPr>
          <p:cNvPr id="41" name="Text 38"/>
          <p:cNvSpPr txBox="1"/>
          <p:nvPr/>
        </p:nvSpPr>
        <p:spPr>
          <a:xfrm>
            <a:off x="8889491" y="5611143"/>
            <a:ext cx="31912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</a:t>
            </a:r>
            <a:endParaRPr lang="en-US" sz="1300" dirty="0"/>
          </a:p>
        </p:txBody>
      </p:sp>
      <p:sp>
        <p:nvSpPr>
          <p:cNvPr id="42" name="Shape 39"/>
          <p:cNvSpPr/>
          <p:nvPr/>
        </p:nvSpPr>
        <p:spPr>
          <a:xfrm>
            <a:off x="9187586" y="6096690"/>
            <a:ext cx="2790749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43" name="Text 40"/>
          <p:cNvSpPr txBox="1"/>
          <p:nvPr/>
        </p:nvSpPr>
        <p:spPr>
          <a:xfrm>
            <a:off x="9187586" y="5581882"/>
            <a:ext cx="19431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Roadmap &amp; Next Steps</a:t>
            </a:r>
            <a:endParaRPr lang="en-US" sz="1200" dirty="0"/>
          </a:p>
        </p:txBody>
      </p:sp>
      <p:sp>
        <p:nvSpPr>
          <p:cNvPr id="44" name="Text 41"/>
          <p:cNvSpPr txBox="1"/>
          <p:nvPr/>
        </p:nvSpPr>
        <p:spPr>
          <a:xfrm>
            <a:off x="9187586" y="5820541"/>
            <a:ext cx="2905963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Implementation and recommendations</a:t>
            </a:r>
            <a:endParaRPr lang="en-US" sz="1200" dirty="0"/>
          </a:p>
        </p:txBody>
      </p:sp>
      <p:sp>
        <p:nvSpPr>
          <p:cNvPr id="45" name="Text 42"/>
          <p:cNvSpPr txBox="1"/>
          <p:nvPr/>
        </p:nvSpPr>
        <p:spPr>
          <a:xfrm>
            <a:off x="8878519" y="6229654"/>
            <a:ext cx="27157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</a:t>
            </a:r>
            <a:endParaRPr lang="en-US" sz="1300" dirty="0"/>
          </a:p>
        </p:txBody>
      </p:sp>
      <p:sp>
        <p:nvSpPr>
          <p:cNvPr id="46" name="Shape 43"/>
          <p:cNvSpPr/>
          <p:nvPr/>
        </p:nvSpPr>
        <p:spPr>
          <a:xfrm>
            <a:off x="9127236" y="6716115"/>
            <a:ext cx="2190902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47" name="Text 44"/>
          <p:cNvSpPr txBox="1"/>
          <p:nvPr/>
        </p:nvSpPr>
        <p:spPr>
          <a:xfrm>
            <a:off x="9127236" y="6200393"/>
            <a:ext cx="14383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About &amp; Contact</a:t>
            </a:r>
            <a:endParaRPr lang="en-US" sz="1200" dirty="0"/>
          </a:p>
        </p:txBody>
      </p:sp>
      <p:sp>
        <p:nvSpPr>
          <p:cNvPr id="48" name="Text 45"/>
          <p:cNvSpPr txBox="1"/>
          <p:nvPr/>
        </p:nvSpPr>
        <p:spPr>
          <a:xfrm>
            <a:off x="9127236" y="6439052"/>
            <a:ext cx="23052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credentials and inquiries</a:t>
            </a:r>
            <a:endParaRPr lang="en-US" sz="1200" dirty="0"/>
          </a:p>
        </p:txBody>
      </p:sp>
      <p:sp>
        <p:nvSpPr>
          <p:cNvPr id="49" name="Shape 46"/>
          <p:cNvSpPr/>
          <p:nvPr/>
        </p:nvSpPr>
        <p:spPr>
          <a:xfrm>
            <a:off x="0" y="1"/>
            <a:ext cx="8658454" cy="6858000"/>
          </a:xfrm>
          <a:prstGeom prst="rect">
            <a:avLst/>
          </a:prstGeom>
          <a:solidFill>
            <a:srgbClr val="0B1C33"/>
          </a:solidFill>
          <a:ln/>
        </p:spPr>
      </p:sp>
      <p:pic>
        <p:nvPicPr>
          <p:cNvPr id="50" name="Image 1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rcRect l="-111" r="-111"/>
          <a:stretch/>
        </p:blipFill>
        <p:spPr>
          <a:xfrm>
            <a:off x="0" y="0"/>
            <a:ext cx="8658454" cy="7181697"/>
          </a:xfrm>
          <a:prstGeom prst="rect">
            <a:avLst/>
          </a:prstGeom>
        </p:spPr>
      </p:pic>
      <p:sp>
        <p:nvSpPr>
          <p:cNvPr id="51" name="Shape 47"/>
          <p:cNvSpPr/>
          <p:nvPr/>
        </p:nvSpPr>
        <p:spPr>
          <a:xfrm>
            <a:off x="381305" y="685800"/>
            <a:ext cx="381305" cy="57607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52" name="Text 48"/>
          <p:cNvSpPr txBox="1"/>
          <p:nvPr/>
        </p:nvSpPr>
        <p:spPr>
          <a:xfrm>
            <a:off x="381305" y="972007"/>
            <a:ext cx="16194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Table of</a:t>
            </a:r>
            <a:endParaRPr lang="en-US" sz="2700" dirty="0"/>
          </a:p>
        </p:txBody>
      </p:sp>
      <p:sp>
        <p:nvSpPr>
          <p:cNvPr id="53" name="Text 49"/>
          <p:cNvSpPr txBox="1"/>
          <p:nvPr/>
        </p:nvSpPr>
        <p:spPr>
          <a:xfrm>
            <a:off x="381305" y="1399946"/>
            <a:ext cx="182880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Contents</a:t>
            </a:r>
            <a:endParaRPr lang="en-US" sz="2700" dirty="0"/>
          </a:p>
        </p:txBody>
      </p:sp>
      <p:sp>
        <p:nvSpPr>
          <p:cNvPr id="54" name="Text 50"/>
          <p:cNvSpPr txBox="1"/>
          <p:nvPr/>
        </p:nvSpPr>
        <p:spPr>
          <a:xfrm>
            <a:off x="369875" y="2838298"/>
            <a:ext cx="8083753" cy="161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dirty="0">
                <a:solidFill>
                  <a:srgbClr val="D1D5DB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document outlines the strategic framework, governance models, and data-driven dashboards for enterprise risk management.</a:t>
            </a:r>
            <a:endParaRPr lang="en-US" sz="2800" dirty="0"/>
          </a:p>
        </p:txBody>
      </p:sp>
      <p:pic>
        <p:nvPicPr>
          <p:cNvPr id="55" name="Image 2" descr="preencoded.png"/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/>
        </p:blipFill>
        <p:spPr>
          <a:xfrm>
            <a:off x="496824" y="6334049"/>
            <a:ext cx="228600" cy="228600"/>
          </a:xfrm>
          <a:prstGeom prst="rect">
            <a:avLst/>
          </a:prstGeom>
        </p:spPr>
      </p:pic>
      <p:sp>
        <p:nvSpPr>
          <p:cNvPr id="56" name="Shape 51"/>
          <p:cNvSpPr/>
          <p:nvPr/>
        </p:nvSpPr>
        <p:spPr>
          <a:xfrm>
            <a:off x="877214" y="6442863"/>
            <a:ext cx="609905" cy="9144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365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914400"/>
            <a:ext cx="12191695" cy="5958459"/>
          </a:xfrm>
          <a:prstGeom prst="rect">
            <a:avLst/>
          </a:prstGeom>
          <a:solidFill>
            <a:srgbClr val="F9FAFB"/>
          </a:solidFill>
          <a:ln/>
        </p:spPr>
      </p:sp>
      <p:sp>
        <p:nvSpPr>
          <p:cNvPr id="4" name="Shape 2"/>
          <p:cNvSpPr/>
          <p:nvPr/>
        </p:nvSpPr>
        <p:spPr>
          <a:xfrm>
            <a:off x="609905" y="1023823"/>
            <a:ext cx="6248095" cy="2105406"/>
          </a:xfrm>
          <a:prstGeom prst="rect">
            <a:avLst/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2805" y="1135837"/>
            <a:ext cx="171907" cy="171907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314907" y="1123950"/>
            <a:ext cx="21625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Objectives</a:t>
            </a:r>
            <a:endParaRPr lang="en-US" sz="15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5995" y="1619555"/>
            <a:ext cx="133502" cy="133502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123797" y="1590294"/>
            <a:ext cx="556778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Align Strategy: Ensure risk appetite frameworks actively support the 2026 aggressive growth targets in emerging markets.</a:t>
            </a:r>
            <a:endParaRPr lang="en-US" sz="10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5995" y="2167280"/>
            <a:ext cx="133502" cy="133502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123798" y="2138020"/>
            <a:ext cx="5511089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Protect Value: Minimize exposure to operational disruptions and fortify cyber resilience against evolving threats.</a:t>
            </a:r>
            <a:endParaRPr lang="en-US" sz="10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5995" y="2715006"/>
            <a:ext cx="133502" cy="133502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1123798" y="2685745"/>
            <a:ext cx="556778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Compliance Assurance: Proactively address new global regulatory standards (e.g., AI Act, ESG disclosures) to avoid penalties.</a:t>
            </a:r>
            <a:endParaRPr lang="en-US" sz="1000" dirty="0"/>
          </a:p>
        </p:txBody>
      </p:sp>
      <p:sp>
        <p:nvSpPr>
          <p:cNvPr id="14" name="Shape 8"/>
          <p:cNvSpPr/>
          <p:nvPr/>
        </p:nvSpPr>
        <p:spPr>
          <a:xfrm>
            <a:off x="619049" y="3542690"/>
            <a:ext cx="6248095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5" name="Text 9"/>
          <p:cNvSpPr txBox="1"/>
          <p:nvPr/>
        </p:nvSpPr>
        <p:spPr>
          <a:xfrm>
            <a:off x="619049" y="3218992"/>
            <a:ext cx="23436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Top 3 Enterprise Risks</a:t>
            </a:r>
            <a:endParaRPr lang="en-US" sz="1500" dirty="0"/>
          </a:p>
        </p:txBody>
      </p:sp>
      <p:sp>
        <p:nvSpPr>
          <p:cNvPr id="16" name="Text 10"/>
          <p:cNvSpPr txBox="1"/>
          <p:nvPr/>
        </p:nvSpPr>
        <p:spPr>
          <a:xfrm>
            <a:off x="5338267" y="3257397"/>
            <a:ext cx="161025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RESIDUAL RISK STATUS</a:t>
            </a:r>
            <a:endParaRPr lang="en-US" sz="900" dirty="0"/>
          </a:p>
        </p:txBody>
      </p:sp>
      <p:sp>
        <p:nvSpPr>
          <p:cNvPr id="17" name="Shape 11"/>
          <p:cNvSpPr/>
          <p:nvPr/>
        </p:nvSpPr>
        <p:spPr>
          <a:xfrm>
            <a:off x="619049" y="3704539"/>
            <a:ext cx="6248095" cy="819302"/>
          </a:xfrm>
          <a:prstGeom prst="roundRect">
            <a:avLst>
              <a:gd name="adj" fmla="val 5191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8" name="Shape 12"/>
          <p:cNvSpPr/>
          <p:nvPr/>
        </p:nvSpPr>
        <p:spPr>
          <a:xfrm>
            <a:off x="780898" y="3923995"/>
            <a:ext cx="381305" cy="381305"/>
          </a:xfrm>
          <a:prstGeom prst="roundRect">
            <a:avLst>
              <a:gd name="adj" fmla="val 239808"/>
            </a:avLst>
          </a:prstGeom>
          <a:solidFill>
            <a:srgbClr val="FEF2F2"/>
          </a:solidFill>
          <a:ln w="12700">
            <a:solidFill>
              <a:srgbClr val="FEE2E2"/>
            </a:solidFill>
            <a:prstDash val="solid"/>
          </a:ln>
        </p:spPr>
      </p:sp>
      <p:sp>
        <p:nvSpPr>
          <p:cNvPr id="19" name="Text 13"/>
          <p:cNvSpPr txBox="1"/>
          <p:nvPr/>
        </p:nvSpPr>
        <p:spPr>
          <a:xfrm>
            <a:off x="937260" y="3980688"/>
            <a:ext cx="20482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DC262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300" dirty="0"/>
          </a:p>
        </p:txBody>
      </p:sp>
      <p:sp>
        <p:nvSpPr>
          <p:cNvPr id="20" name="Text 14"/>
          <p:cNvSpPr txBox="1"/>
          <p:nvPr/>
        </p:nvSpPr>
        <p:spPr>
          <a:xfrm>
            <a:off x="1313993" y="3923995"/>
            <a:ext cx="24862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Cyber Security &amp; Data Privacy</a:t>
            </a:r>
            <a:endParaRPr lang="en-US" sz="1200" dirty="0"/>
          </a:p>
        </p:txBody>
      </p:sp>
      <p:sp>
        <p:nvSpPr>
          <p:cNvPr id="21" name="Text 15"/>
          <p:cNvSpPr txBox="1"/>
          <p:nvPr/>
        </p:nvSpPr>
        <p:spPr>
          <a:xfrm>
            <a:off x="1313993" y="4161739"/>
            <a:ext cx="36009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Increasing sophistication of ransomware; 3rd party vulnerabilities.</a:t>
            </a:r>
            <a:endParaRPr lang="en-US" sz="900" dirty="0"/>
          </a:p>
        </p:txBody>
      </p:sp>
      <p:sp>
        <p:nvSpPr>
          <p:cNvPr id="22" name="Shape 16"/>
          <p:cNvSpPr/>
          <p:nvPr/>
        </p:nvSpPr>
        <p:spPr>
          <a:xfrm>
            <a:off x="5713171" y="3857244"/>
            <a:ext cx="1067105" cy="304495"/>
          </a:xfrm>
          <a:prstGeom prst="roundRect">
            <a:avLst>
              <a:gd name="adj" fmla="val 300300"/>
            </a:avLst>
          </a:prstGeom>
          <a:solidFill>
            <a:srgbClr val="DC2626"/>
          </a:solidFill>
          <a:ln/>
        </p:spPr>
      </p:sp>
      <p:sp>
        <p:nvSpPr>
          <p:cNvPr id="23" name="Text 17"/>
          <p:cNvSpPr txBox="1"/>
          <p:nvPr/>
        </p:nvSpPr>
        <p:spPr>
          <a:xfrm>
            <a:off x="5987872" y="3923995"/>
            <a:ext cx="952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CRITICAL</a:t>
            </a:r>
            <a:endParaRPr lang="en-US" sz="12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5"/>
          <a:srcRect l="-133" r="-133"/>
          <a:stretch/>
        </p:blipFill>
        <p:spPr>
          <a:xfrm>
            <a:off x="5892394" y="4223918"/>
            <a:ext cx="85954" cy="114300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6016752" y="4219346"/>
            <a:ext cx="7717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Trending Up</a:t>
            </a:r>
            <a:endParaRPr lang="en-US" sz="900" dirty="0"/>
          </a:p>
        </p:txBody>
      </p:sp>
      <p:sp>
        <p:nvSpPr>
          <p:cNvPr id="26" name="Shape 19"/>
          <p:cNvSpPr/>
          <p:nvPr/>
        </p:nvSpPr>
        <p:spPr>
          <a:xfrm>
            <a:off x="619049" y="4676546"/>
            <a:ext cx="6248095" cy="819302"/>
          </a:xfrm>
          <a:prstGeom prst="roundRect">
            <a:avLst>
              <a:gd name="adj" fmla="val 5191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27" name="Shape 20"/>
          <p:cNvSpPr/>
          <p:nvPr/>
        </p:nvSpPr>
        <p:spPr>
          <a:xfrm>
            <a:off x="780898" y="4895088"/>
            <a:ext cx="381305" cy="381305"/>
          </a:xfrm>
          <a:prstGeom prst="roundRect">
            <a:avLst>
              <a:gd name="adj" fmla="val 239808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28" name="Text 21"/>
          <p:cNvSpPr txBox="1"/>
          <p:nvPr/>
        </p:nvSpPr>
        <p:spPr>
          <a:xfrm>
            <a:off x="920801" y="4952695"/>
            <a:ext cx="23408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300" dirty="0"/>
          </a:p>
        </p:txBody>
      </p:sp>
      <p:sp>
        <p:nvSpPr>
          <p:cNvPr id="29" name="Text 22"/>
          <p:cNvSpPr txBox="1"/>
          <p:nvPr/>
        </p:nvSpPr>
        <p:spPr>
          <a:xfrm>
            <a:off x="1313993" y="4895088"/>
            <a:ext cx="20290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Supply Chain Resilience</a:t>
            </a:r>
            <a:endParaRPr lang="en-US" sz="1200" dirty="0"/>
          </a:p>
        </p:txBody>
      </p:sp>
      <p:sp>
        <p:nvSpPr>
          <p:cNvPr id="30" name="Text 23"/>
          <p:cNvSpPr txBox="1"/>
          <p:nvPr/>
        </p:nvSpPr>
        <p:spPr>
          <a:xfrm>
            <a:off x="1313993" y="5133746"/>
            <a:ext cx="322966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Geopolitical instability affecting key component availability.</a:t>
            </a:r>
            <a:endParaRPr lang="en-US" sz="900" dirty="0"/>
          </a:p>
        </p:txBody>
      </p:sp>
      <p:sp>
        <p:nvSpPr>
          <p:cNvPr id="31" name="Text 24"/>
          <p:cNvSpPr txBox="1"/>
          <p:nvPr/>
        </p:nvSpPr>
        <p:spPr>
          <a:xfrm>
            <a:off x="6117336" y="4895088"/>
            <a:ext cx="5907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</a:t>
            </a:r>
            <a:endParaRPr lang="en-US" sz="1200" dirty="0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6194146" y="5195925"/>
            <a:ext cx="105156" cy="114300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6336792" y="5190439"/>
            <a:ext cx="45720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Stable</a:t>
            </a:r>
            <a:endParaRPr lang="en-US" sz="900" dirty="0"/>
          </a:p>
        </p:txBody>
      </p:sp>
      <p:sp>
        <p:nvSpPr>
          <p:cNvPr id="34" name="Shape 26"/>
          <p:cNvSpPr/>
          <p:nvPr/>
        </p:nvSpPr>
        <p:spPr>
          <a:xfrm>
            <a:off x="619049" y="5647639"/>
            <a:ext cx="6248095" cy="819302"/>
          </a:xfrm>
          <a:prstGeom prst="roundRect">
            <a:avLst>
              <a:gd name="adj" fmla="val 5191"/>
            </a:avLst>
          </a:prstGeom>
          <a:solidFill>
            <a:srgbClr val="FFFFFF"/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35" name="Shape 27"/>
          <p:cNvSpPr/>
          <p:nvPr/>
        </p:nvSpPr>
        <p:spPr>
          <a:xfrm>
            <a:off x="780898" y="5867095"/>
            <a:ext cx="381305" cy="381305"/>
          </a:xfrm>
          <a:prstGeom prst="roundRect">
            <a:avLst>
              <a:gd name="adj" fmla="val 239808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36" name="Text 28"/>
          <p:cNvSpPr txBox="1"/>
          <p:nvPr/>
        </p:nvSpPr>
        <p:spPr>
          <a:xfrm>
            <a:off x="920801" y="5923788"/>
            <a:ext cx="23408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300" dirty="0"/>
          </a:p>
        </p:txBody>
      </p:sp>
      <p:sp>
        <p:nvSpPr>
          <p:cNvPr id="37" name="Text 29"/>
          <p:cNvSpPr txBox="1"/>
          <p:nvPr/>
        </p:nvSpPr>
        <p:spPr>
          <a:xfrm>
            <a:off x="1313993" y="5867095"/>
            <a:ext cx="16578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Regulatory Change</a:t>
            </a:r>
            <a:endParaRPr lang="en-US" sz="1200" dirty="0"/>
          </a:p>
        </p:txBody>
      </p:sp>
      <p:sp>
        <p:nvSpPr>
          <p:cNvPr id="38" name="Text 30"/>
          <p:cNvSpPr txBox="1"/>
          <p:nvPr/>
        </p:nvSpPr>
        <p:spPr>
          <a:xfrm>
            <a:off x="1313993" y="6104839"/>
            <a:ext cx="29151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Complexity in cross-border data transfer compliance.</a:t>
            </a:r>
            <a:endParaRPr lang="en-US" sz="900" dirty="0"/>
          </a:p>
        </p:txBody>
      </p:sp>
      <p:sp>
        <p:nvSpPr>
          <p:cNvPr id="39" name="Text 31"/>
          <p:cNvSpPr txBox="1"/>
          <p:nvPr/>
        </p:nvSpPr>
        <p:spPr>
          <a:xfrm>
            <a:off x="6117336" y="5867095"/>
            <a:ext cx="5907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</a:t>
            </a:r>
            <a:endParaRPr lang="en-US" sz="1200" dirty="0"/>
          </a:p>
        </p:txBody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5"/>
          <a:srcRect l="-133" r="-133"/>
          <a:stretch/>
        </p:blipFill>
        <p:spPr>
          <a:xfrm>
            <a:off x="5892394" y="6167018"/>
            <a:ext cx="85954" cy="114300"/>
          </a:xfrm>
          <a:prstGeom prst="rect">
            <a:avLst/>
          </a:prstGeom>
        </p:spPr>
      </p:pic>
      <p:sp>
        <p:nvSpPr>
          <p:cNvPr id="41" name="Text 32"/>
          <p:cNvSpPr txBox="1"/>
          <p:nvPr/>
        </p:nvSpPr>
        <p:spPr>
          <a:xfrm>
            <a:off x="6016752" y="6162446"/>
            <a:ext cx="7717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Trending Up</a:t>
            </a:r>
            <a:endParaRPr lang="en-US" sz="900" dirty="0"/>
          </a:p>
        </p:txBody>
      </p:sp>
      <p:sp>
        <p:nvSpPr>
          <p:cNvPr id="42" name="Shape 33"/>
          <p:cNvSpPr/>
          <p:nvPr/>
        </p:nvSpPr>
        <p:spPr>
          <a:xfrm>
            <a:off x="7232904" y="1018033"/>
            <a:ext cx="4352544" cy="3496664"/>
          </a:xfrm>
          <a:prstGeom prst="roundRect">
            <a:avLst>
              <a:gd name="adj" fmla="val 10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43" name="Text 34"/>
          <p:cNvSpPr txBox="1"/>
          <p:nvPr/>
        </p:nvSpPr>
        <p:spPr>
          <a:xfrm>
            <a:off x="7470648" y="1114120"/>
            <a:ext cx="204368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Profile Snapshot</a:t>
            </a:r>
            <a:endParaRPr lang="en-US" sz="1300" dirty="0"/>
          </a:p>
        </p:txBody>
      </p:sp>
      <p:pic>
        <p:nvPicPr>
          <p:cNvPr id="44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191342" y="1143381"/>
            <a:ext cx="152705" cy="152705"/>
          </a:xfrm>
          <a:prstGeom prst="rect">
            <a:avLst/>
          </a:prstGeom>
        </p:spPr>
      </p:pic>
      <p:sp>
        <p:nvSpPr>
          <p:cNvPr id="45" name="Shape 35"/>
          <p:cNvSpPr/>
          <p:nvPr/>
        </p:nvSpPr>
        <p:spPr>
          <a:xfrm>
            <a:off x="7491679" y="1494967"/>
            <a:ext cx="1218895" cy="876263"/>
          </a:xfrm>
          <a:prstGeom prst="roundRect">
            <a:avLst>
              <a:gd name="adj" fmla="val 3173"/>
            </a:avLst>
          </a:prstGeom>
          <a:noFill/>
          <a:ln w="12700">
            <a:solidFill>
              <a:srgbClr val="E5E7EB"/>
            </a:solidFill>
            <a:prstDash val="solid"/>
          </a:ln>
        </p:spPr>
      </p:sp>
      <p:sp>
        <p:nvSpPr>
          <p:cNvPr id="46" name="Text 36"/>
          <p:cNvSpPr txBox="1"/>
          <p:nvPr/>
        </p:nvSpPr>
        <p:spPr>
          <a:xfrm>
            <a:off x="7966253" y="1638071"/>
            <a:ext cx="400507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B1C33"/>
                </a:solidFill>
                <a:latin typeface="Montserrat" pitchFamily="34" charset="0"/>
              </a:rPr>
              <a:t>4</a:t>
            </a:r>
            <a:endParaRPr lang="en-US" sz="1800" dirty="0"/>
          </a:p>
        </p:txBody>
      </p:sp>
      <p:sp>
        <p:nvSpPr>
          <p:cNvPr id="47" name="Text 37"/>
          <p:cNvSpPr txBox="1"/>
          <p:nvPr/>
        </p:nvSpPr>
        <p:spPr>
          <a:xfrm>
            <a:off x="7470648" y="1890445"/>
            <a:ext cx="1218895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TOTAL RISKS</a:t>
            </a:r>
            <a:endParaRPr lang="en-US" sz="1200" dirty="0"/>
          </a:p>
        </p:txBody>
      </p:sp>
      <p:sp>
        <p:nvSpPr>
          <p:cNvPr id="48" name="Shape 38"/>
          <p:cNvSpPr/>
          <p:nvPr/>
        </p:nvSpPr>
        <p:spPr>
          <a:xfrm>
            <a:off x="8800186" y="1504569"/>
            <a:ext cx="1218895" cy="838427"/>
          </a:xfrm>
          <a:prstGeom prst="roundRect">
            <a:avLst>
              <a:gd name="adj" fmla="val 3173"/>
            </a:avLst>
          </a:prstGeom>
          <a:solidFill>
            <a:srgbClr val="FEF2F2"/>
          </a:solidFill>
          <a:ln w="12700">
            <a:solidFill>
              <a:srgbClr val="FEE2E2"/>
            </a:solidFill>
            <a:prstDash val="solid"/>
          </a:ln>
        </p:spPr>
      </p:sp>
      <p:sp>
        <p:nvSpPr>
          <p:cNvPr id="49" name="Text 39"/>
          <p:cNvSpPr txBox="1"/>
          <p:nvPr/>
        </p:nvSpPr>
        <p:spPr>
          <a:xfrm>
            <a:off x="9339682" y="1638071"/>
            <a:ext cx="3145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63946"/>
                </a:solidFill>
                <a:latin typeface="Montserrat" pitchFamily="34" charset="0"/>
              </a:rPr>
              <a:t>2</a:t>
            </a:r>
            <a:endParaRPr lang="en-US" sz="1800" dirty="0"/>
          </a:p>
        </p:txBody>
      </p:sp>
      <p:sp>
        <p:nvSpPr>
          <p:cNvPr id="50" name="Text 40"/>
          <p:cNvSpPr txBox="1"/>
          <p:nvPr/>
        </p:nvSpPr>
        <p:spPr>
          <a:xfrm>
            <a:off x="9005011" y="1991030"/>
            <a:ext cx="9244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CRITICAL</a:t>
            </a:r>
            <a:endParaRPr lang="en-US" sz="1200" dirty="0"/>
          </a:p>
        </p:txBody>
      </p:sp>
      <p:sp>
        <p:nvSpPr>
          <p:cNvPr id="51" name="Shape 41"/>
          <p:cNvSpPr/>
          <p:nvPr/>
        </p:nvSpPr>
        <p:spPr>
          <a:xfrm>
            <a:off x="10128809" y="1504569"/>
            <a:ext cx="1218895" cy="838427"/>
          </a:xfrm>
          <a:prstGeom prst="roundRect">
            <a:avLst>
              <a:gd name="adj" fmla="val 3173"/>
            </a:avLst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</p:sp>
      <p:sp>
        <p:nvSpPr>
          <p:cNvPr id="52" name="Text 42"/>
          <p:cNvSpPr txBox="1"/>
          <p:nvPr/>
        </p:nvSpPr>
        <p:spPr>
          <a:xfrm>
            <a:off x="10493654" y="1638071"/>
            <a:ext cx="6574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85%</a:t>
            </a:r>
            <a:endParaRPr lang="en-US" sz="1800" dirty="0"/>
          </a:p>
        </p:txBody>
      </p:sp>
      <p:sp>
        <p:nvSpPr>
          <p:cNvPr id="53" name="Text 43"/>
          <p:cNvSpPr txBox="1"/>
          <p:nvPr/>
        </p:nvSpPr>
        <p:spPr>
          <a:xfrm>
            <a:off x="10212248" y="1871929"/>
            <a:ext cx="1109548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CONTROL EFF.</a:t>
            </a:r>
            <a:endParaRPr lang="en-US" sz="1200" dirty="0"/>
          </a:p>
        </p:txBody>
      </p:sp>
      <p:sp>
        <p:nvSpPr>
          <p:cNvPr id="54" name="Text 44"/>
          <p:cNvSpPr txBox="1"/>
          <p:nvPr/>
        </p:nvSpPr>
        <p:spPr>
          <a:xfrm>
            <a:off x="7470648" y="2438019"/>
            <a:ext cx="25246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RESIDUAL RISK DISTRIBUTION</a:t>
            </a:r>
            <a:endParaRPr lang="en-US" sz="1200" dirty="0"/>
          </a:p>
        </p:txBody>
      </p:sp>
      <p:sp>
        <p:nvSpPr>
          <p:cNvPr id="55" name="Shape 45"/>
          <p:cNvSpPr/>
          <p:nvPr/>
        </p:nvSpPr>
        <p:spPr>
          <a:xfrm>
            <a:off x="7470648" y="26858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C107">
              <a:alpha val="30000"/>
            </a:srgbClr>
          </a:solidFill>
          <a:ln/>
        </p:spPr>
      </p:sp>
      <p:sp>
        <p:nvSpPr>
          <p:cNvPr id="56" name="Shape 46"/>
          <p:cNvSpPr/>
          <p:nvPr/>
        </p:nvSpPr>
        <p:spPr>
          <a:xfrm>
            <a:off x="8253374" y="26858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9800">
              <a:alpha val="30000"/>
            </a:srgbClr>
          </a:solidFill>
          <a:ln/>
        </p:spPr>
      </p:sp>
      <p:sp>
        <p:nvSpPr>
          <p:cNvPr id="57" name="Shape 47"/>
          <p:cNvSpPr/>
          <p:nvPr/>
        </p:nvSpPr>
        <p:spPr>
          <a:xfrm>
            <a:off x="9035186" y="26858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9800">
              <a:alpha val="80000"/>
            </a:srgbClr>
          </a:solidFill>
          <a:ln/>
        </p:spPr>
      </p:sp>
      <p:sp>
        <p:nvSpPr>
          <p:cNvPr id="58" name="Shape 48"/>
          <p:cNvSpPr/>
          <p:nvPr/>
        </p:nvSpPr>
        <p:spPr>
          <a:xfrm>
            <a:off x="9817913" y="26858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E63946">
              <a:alpha val="90000"/>
            </a:srgbClr>
          </a:solidFill>
          <a:ln/>
        </p:spPr>
      </p:sp>
      <p:sp>
        <p:nvSpPr>
          <p:cNvPr id="59" name="Shape 49"/>
          <p:cNvSpPr/>
          <p:nvPr/>
        </p:nvSpPr>
        <p:spPr>
          <a:xfrm>
            <a:off x="10599725" y="26858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E63946"/>
          </a:solidFill>
          <a:ln/>
        </p:spPr>
      </p:sp>
      <p:sp>
        <p:nvSpPr>
          <p:cNvPr id="60" name="Text 50"/>
          <p:cNvSpPr txBox="1"/>
          <p:nvPr/>
        </p:nvSpPr>
        <p:spPr>
          <a:xfrm>
            <a:off x="10931652" y="2762631"/>
            <a:ext cx="1719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</a:t>
            </a:r>
            <a:endParaRPr lang="en-US" sz="900" dirty="0"/>
          </a:p>
        </p:txBody>
      </p:sp>
      <p:sp>
        <p:nvSpPr>
          <p:cNvPr id="61" name="Shape 51"/>
          <p:cNvSpPr/>
          <p:nvPr/>
        </p:nvSpPr>
        <p:spPr>
          <a:xfrm>
            <a:off x="7470648" y="30287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4CAF50">
              <a:alpha val="30000"/>
            </a:srgbClr>
          </a:solidFill>
          <a:ln/>
        </p:spPr>
      </p:sp>
      <p:sp>
        <p:nvSpPr>
          <p:cNvPr id="62" name="Shape 52"/>
          <p:cNvSpPr/>
          <p:nvPr/>
        </p:nvSpPr>
        <p:spPr>
          <a:xfrm>
            <a:off x="8253374" y="30287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C107">
              <a:alpha val="30000"/>
            </a:srgbClr>
          </a:solidFill>
          <a:ln/>
        </p:spPr>
      </p:sp>
      <p:sp>
        <p:nvSpPr>
          <p:cNvPr id="63" name="Shape 53"/>
          <p:cNvSpPr/>
          <p:nvPr/>
        </p:nvSpPr>
        <p:spPr>
          <a:xfrm>
            <a:off x="9035186" y="30287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9800">
              <a:alpha val="60000"/>
            </a:srgbClr>
          </a:solidFill>
          <a:ln/>
        </p:spPr>
      </p:sp>
      <p:sp>
        <p:nvSpPr>
          <p:cNvPr id="64" name="Shape 54"/>
          <p:cNvSpPr/>
          <p:nvPr/>
        </p:nvSpPr>
        <p:spPr>
          <a:xfrm>
            <a:off x="9817913" y="30287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9800"/>
          </a:solidFill>
          <a:ln/>
        </p:spPr>
      </p:sp>
      <p:sp>
        <p:nvSpPr>
          <p:cNvPr id="65" name="Text 55"/>
          <p:cNvSpPr txBox="1"/>
          <p:nvPr/>
        </p:nvSpPr>
        <p:spPr>
          <a:xfrm>
            <a:off x="10194646" y="2770402"/>
            <a:ext cx="1719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</a:rPr>
              <a:t>4</a:t>
            </a:r>
            <a:endParaRPr lang="en-US" sz="900" dirty="0"/>
          </a:p>
        </p:txBody>
      </p:sp>
      <p:sp>
        <p:nvSpPr>
          <p:cNvPr id="66" name="Shape 56"/>
          <p:cNvSpPr/>
          <p:nvPr/>
        </p:nvSpPr>
        <p:spPr>
          <a:xfrm>
            <a:off x="10599725" y="30287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E63946">
              <a:alpha val="80000"/>
            </a:srgbClr>
          </a:solidFill>
          <a:ln/>
        </p:spPr>
      </p:sp>
      <p:sp>
        <p:nvSpPr>
          <p:cNvPr id="67" name="Shape 57"/>
          <p:cNvSpPr/>
          <p:nvPr/>
        </p:nvSpPr>
        <p:spPr>
          <a:xfrm>
            <a:off x="7470648" y="33716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4CAF50">
              <a:alpha val="40000"/>
            </a:srgbClr>
          </a:solidFill>
          <a:ln/>
        </p:spPr>
      </p:sp>
      <p:sp>
        <p:nvSpPr>
          <p:cNvPr id="68" name="Shape 58"/>
          <p:cNvSpPr/>
          <p:nvPr/>
        </p:nvSpPr>
        <p:spPr>
          <a:xfrm>
            <a:off x="8253374" y="33716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C107">
              <a:alpha val="50000"/>
            </a:srgbClr>
          </a:solidFill>
          <a:ln/>
        </p:spPr>
      </p:sp>
      <p:sp>
        <p:nvSpPr>
          <p:cNvPr id="69" name="Shape 59"/>
          <p:cNvSpPr/>
          <p:nvPr/>
        </p:nvSpPr>
        <p:spPr>
          <a:xfrm>
            <a:off x="9035186" y="33716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C107">
              <a:alpha val="80000"/>
            </a:srgbClr>
          </a:solidFill>
          <a:ln/>
        </p:spPr>
      </p:sp>
      <p:sp>
        <p:nvSpPr>
          <p:cNvPr id="70" name="Shape 60"/>
          <p:cNvSpPr/>
          <p:nvPr/>
        </p:nvSpPr>
        <p:spPr>
          <a:xfrm>
            <a:off x="9817913" y="33716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9800">
              <a:alpha val="70000"/>
            </a:srgbClr>
          </a:solidFill>
          <a:ln/>
        </p:spPr>
      </p:sp>
      <p:sp>
        <p:nvSpPr>
          <p:cNvPr id="71" name="Shape 61"/>
          <p:cNvSpPr/>
          <p:nvPr/>
        </p:nvSpPr>
        <p:spPr>
          <a:xfrm>
            <a:off x="10599725" y="33716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9800">
              <a:alpha val="60000"/>
            </a:srgbClr>
          </a:solidFill>
          <a:ln/>
        </p:spPr>
      </p:sp>
      <p:sp>
        <p:nvSpPr>
          <p:cNvPr id="72" name="Shape 62"/>
          <p:cNvSpPr/>
          <p:nvPr/>
        </p:nvSpPr>
        <p:spPr>
          <a:xfrm>
            <a:off x="7470648" y="37145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4CAF50">
              <a:alpha val="60000"/>
            </a:srgbClr>
          </a:solidFill>
          <a:ln/>
        </p:spPr>
      </p:sp>
      <p:sp>
        <p:nvSpPr>
          <p:cNvPr id="73" name="Shape 63"/>
          <p:cNvSpPr/>
          <p:nvPr/>
        </p:nvSpPr>
        <p:spPr>
          <a:xfrm>
            <a:off x="8253374" y="37145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4CAF50">
              <a:alpha val="50000"/>
            </a:srgbClr>
          </a:solidFill>
          <a:ln/>
        </p:spPr>
      </p:sp>
      <p:sp>
        <p:nvSpPr>
          <p:cNvPr id="74" name="Shape 64"/>
          <p:cNvSpPr/>
          <p:nvPr/>
        </p:nvSpPr>
        <p:spPr>
          <a:xfrm>
            <a:off x="9035186" y="37145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C107">
              <a:alpha val="60000"/>
            </a:srgbClr>
          </a:solidFill>
          <a:ln/>
        </p:spPr>
      </p:sp>
      <p:sp>
        <p:nvSpPr>
          <p:cNvPr id="75" name="Shape 65"/>
          <p:cNvSpPr/>
          <p:nvPr/>
        </p:nvSpPr>
        <p:spPr>
          <a:xfrm>
            <a:off x="9817913" y="37145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C107">
              <a:alpha val="40000"/>
            </a:srgbClr>
          </a:solidFill>
          <a:ln/>
        </p:spPr>
      </p:sp>
      <p:sp>
        <p:nvSpPr>
          <p:cNvPr id="76" name="Shape 66"/>
          <p:cNvSpPr/>
          <p:nvPr/>
        </p:nvSpPr>
        <p:spPr>
          <a:xfrm>
            <a:off x="10599725" y="37145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9800">
              <a:alpha val="30000"/>
            </a:srgbClr>
          </a:solidFill>
          <a:ln/>
        </p:spPr>
      </p:sp>
      <p:sp>
        <p:nvSpPr>
          <p:cNvPr id="77" name="Shape 67"/>
          <p:cNvSpPr/>
          <p:nvPr/>
        </p:nvSpPr>
        <p:spPr>
          <a:xfrm>
            <a:off x="7470648" y="40574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4CAF50">
              <a:alpha val="80000"/>
            </a:srgbClr>
          </a:solidFill>
          <a:ln/>
        </p:spPr>
      </p:sp>
      <p:sp>
        <p:nvSpPr>
          <p:cNvPr id="78" name="Shape 68"/>
          <p:cNvSpPr/>
          <p:nvPr/>
        </p:nvSpPr>
        <p:spPr>
          <a:xfrm>
            <a:off x="8253374" y="40574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4CAF50">
              <a:alpha val="60000"/>
            </a:srgbClr>
          </a:solidFill>
          <a:ln/>
        </p:spPr>
      </p:sp>
      <p:sp>
        <p:nvSpPr>
          <p:cNvPr id="79" name="Shape 69"/>
          <p:cNvSpPr/>
          <p:nvPr/>
        </p:nvSpPr>
        <p:spPr>
          <a:xfrm>
            <a:off x="9035186" y="40574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4CAF50">
              <a:alpha val="40000"/>
            </a:srgbClr>
          </a:solidFill>
          <a:ln/>
        </p:spPr>
      </p:sp>
      <p:sp>
        <p:nvSpPr>
          <p:cNvPr id="80" name="Shape 70"/>
          <p:cNvSpPr/>
          <p:nvPr/>
        </p:nvSpPr>
        <p:spPr>
          <a:xfrm>
            <a:off x="9817913" y="40574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C107">
              <a:alpha val="30000"/>
            </a:srgbClr>
          </a:solidFill>
          <a:ln/>
        </p:spPr>
      </p:sp>
      <p:sp>
        <p:nvSpPr>
          <p:cNvPr id="81" name="Shape 71"/>
          <p:cNvSpPr/>
          <p:nvPr/>
        </p:nvSpPr>
        <p:spPr>
          <a:xfrm>
            <a:off x="10599725" y="4057421"/>
            <a:ext cx="752551" cy="304495"/>
          </a:xfrm>
          <a:prstGeom prst="roundRect">
            <a:avLst>
              <a:gd name="adj" fmla="val 18769"/>
            </a:avLst>
          </a:prstGeom>
          <a:solidFill>
            <a:srgbClr val="FFC107">
              <a:alpha val="20000"/>
            </a:srgbClr>
          </a:solidFill>
          <a:ln/>
        </p:spPr>
      </p:sp>
      <p:sp>
        <p:nvSpPr>
          <p:cNvPr id="82" name="Shape 72"/>
          <p:cNvSpPr/>
          <p:nvPr/>
        </p:nvSpPr>
        <p:spPr>
          <a:xfrm>
            <a:off x="7236638" y="4581791"/>
            <a:ext cx="4352544" cy="1885150"/>
          </a:xfrm>
          <a:prstGeom prst="roundRect">
            <a:avLst>
              <a:gd name="adj" fmla="val 393"/>
            </a:avLst>
          </a:prstGeom>
          <a:solidFill>
            <a:srgbClr val="0B1C33"/>
          </a:solidFill>
          <a:ln/>
        </p:spPr>
      </p:sp>
      <p:pic>
        <p:nvPicPr>
          <p:cNvPr id="83" name="Image 8" descr="preencoded.png"/>
          <p:cNvPicPr>
            <a:picLocks noChangeAspect="1"/>
          </p:cNvPicPr>
          <p:nvPr/>
        </p:nvPicPr>
        <p:blipFill>
          <a:blip r:embed="rId8">
            <a:alphaModFix amt="10000"/>
          </a:blip>
          <a:srcRect/>
          <a:stretch/>
        </p:blipFill>
        <p:spPr>
          <a:xfrm>
            <a:off x="11175873" y="4243120"/>
            <a:ext cx="914400" cy="914400"/>
          </a:xfrm>
          <a:prstGeom prst="rect">
            <a:avLst/>
          </a:prstGeom>
        </p:spPr>
      </p:pic>
      <p:sp>
        <p:nvSpPr>
          <p:cNvPr id="84" name="Shape 73"/>
          <p:cNvSpPr/>
          <p:nvPr/>
        </p:nvSpPr>
        <p:spPr>
          <a:xfrm>
            <a:off x="7465238" y="4943818"/>
            <a:ext cx="3895344" cy="9144"/>
          </a:xfrm>
          <a:prstGeom prst="rect">
            <a:avLst/>
          </a:prstGeom>
          <a:solidFill>
            <a:srgbClr val="374151"/>
          </a:solidFill>
          <a:ln/>
        </p:spPr>
      </p:sp>
      <p:sp>
        <p:nvSpPr>
          <p:cNvPr id="85" name="Text 74"/>
          <p:cNvSpPr txBox="1"/>
          <p:nvPr/>
        </p:nvSpPr>
        <p:spPr>
          <a:xfrm>
            <a:off x="7465238" y="4620120"/>
            <a:ext cx="20766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E639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Decisions Required</a:t>
            </a:r>
            <a:endParaRPr lang="en-US" sz="1500" dirty="0"/>
          </a:p>
        </p:txBody>
      </p:sp>
      <p:sp>
        <p:nvSpPr>
          <p:cNvPr id="87" name="Shape 76"/>
          <p:cNvSpPr/>
          <p:nvPr/>
        </p:nvSpPr>
        <p:spPr>
          <a:xfrm>
            <a:off x="0" y="7781544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88" name="Text 77"/>
          <p:cNvSpPr txBox="1"/>
          <p:nvPr/>
        </p:nvSpPr>
        <p:spPr>
          <a:xfrm>
            <a:off x="609905" y="6605855"/>
            <a:ext cx="27916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CONFIDENTIAL &amp; PROPRIETARY</a:t>
            </a:r>
            <a:endParaRPr lang="en-US" sz="1200" dirty="0"/>
          </a:p>
        </p:txBody>
      </p:sp>
      <p:sp>
        <p:nvSpPr>
          <p:cNvPr id="89" name="Text 78"/>
          <p:cNvSpPr txBox="1"/>
          <p:nvPr/>
        </p:nvSpPr>
        <p:spPr>
          <a:xfrm>
            <a:off x="10976000" y="6543904"/>
            <a:ext cx="7342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03</a:t>
            </a:r>
            <a:endParaRPr lang="en-US" sz="1200" dirty="0"/>
          </a:p>
        </p:txBody>
      </p:sp>
      <p:sp>
        <p:nvSpPr>
          <p:cNvPr id="90" name="Shape 79"/>
          <p:cNvSpPr/>
          <p:nvPr/>
        </p:nvSpPr>
        <p:spPr>
          <a:xfrm>
            <a:off x="7465238" y="5105667"/>
            <a:ext cx="228600" cy="228600"/>
          </a:xfrm>
          <a:prstGeom prst="roundRect">
            <a:avLst>
              <a:gd name="adj" fmla="val 400000"/>
            </a:avLst>
          </a:prstGeom>
          <a:noFill/>
          <a:ln w="12700">
            <a:solidFill>
              <a:srgbClr val="E63946"/>
            </a:solidFill>
            <a:prstDash val="solid"/>
          </a:ln>
        </p:spPr>
      </p:sp>
      <p:sp>
        <p:nvSpPr>
          <p:cNvPr id="91" name="Text 80"/>
          <p:cNvSpPr txBox="1"/>
          <p:nvPr/>
        </p:nvSpPr>
        <p:spPr>
          <a:xfrm>
            <a:off x="7539304" y="5144072"/>
            <a:ext cx="1719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E6394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</a:t>
            </a:r>
            <a:endParaRPr lang="en-US" sz="900" dirty="0"/>
          </a:p>
        </p:txBody>
      </p:sp>
      <p:sp>
        <p:nvSpPr>
          <p:cNvPr id="92" name="Shape 81"/>
          <p:cNvSpPr/>
          <p:nvPr/>
        </p:nvSpPr>
        <p:spPr>
          <a:xfrm>
            <a:off x="7465238" y="5525072"/>
            <a:ext cx="228600" cy="228600"/>
          </a:xfrm>
          <a:prstGeom prst="roundRect">
            <a:avLst>
              <a:gd name="adj" fmla="val 400000"/>
            </a:avLst>
          </a:prstGeom>
          <a:noFill/>
          <a:ln w="12700">
            <a:solidFill>
              <a:srgbClr val="E63946"/>
            </a:solidFill>
            <a:prstDash val="solid"/>
          </a:ln>
        </p:spPr>
      </p:sp>
      <p:sp>
        <p:nvSpPr>
          <p:cNvPr id="93" name="Text 82"/>
          <p:cNvSpPr txBox="1"/>
          <p:nvPr/>
        </p:nvSpPr>
        <p:spPr>
          <a:xfrm>
            <a:off x="7539304" y="5553265"/>
            <a:ext cx="1719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E6394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</a:t>
            </a:r>
            <a:endParaRPr lang="en-US" sz="900" dirty="0"/>
          </a:p>
        </p:txBody>
      </p:sp>
      <p:sp>
        <p:nvSpPr>
          <p:cNvPr id="94" name="Shape 83"/>
          <p:cNvSpPr/>
          <p:nvPr/>
        </p:nvSpPr>
        <p:spPr>
          <a:xfrm>
            <a:off x="7465238" y="6020067"/>
            <a:ext cx="228600" cy="228600"/>
          </a:xfrm>
          <a:prstGeom prst="roundRect">
            <a:avLst>
              <a:gd name="adj" fmla="val 400000"/>
            </a:avLst>
          </a:prstGeom>
          <a:noFill/>
          <a:ln w="12700">
            <a:solidFill>
              <a:srgbClr val="E63946"/>
            </a:solidFill>
            <a:prstDash val="solid"/>
          </a:ln>
        </p:spPr>
      </p:sp>
      <p:sp>
        <p:nvSpPr>
          <p:cNvPr id="95" name="Text 84"/>
          <p:cNvSpPr txBox="1"/>
          <p:nvPr/>
        </p:nvSpPr>
        <p:spPr>
          <a:xfrm>
            <a:off x="7539304" y="6058472"/>
            <a:ext cx="1719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E6394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</a:t>
            </a:r>
            <a:endParaRPr lang="en-US" sz="900" dirty="0"/>
          </a:p>
        </p:txBody>
      </p:sp>
      <p:sp>
        <p:nvSpPr>
          <p:cNvPr id="96" name="Text 85"/>
          <p:cNvSpPr txBox="1"/>
          <p:nvPr/>
        </p:nvSpPr>
        <p:spPr>
          <a:xfrm>
            <a:off x="7808138" y="5105667"/>
            <a:ext cx="336773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E5E7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Approve revised Risk Appetite Thresholds for Q1 2026.</a:t>
            </a:r>
            <a:endParaRPr lang="en-US" sz="1000" dirty="0"/>
          </a:p>
        </p:txBody>
      </p:sp>
      <p:sp>
        <p:nvSpPr>
          <p:cNvPr id="97" name="Text 86"/>
          <p:cNvSpPr txBox="1"/>
          <p:nvPr/>
        </p:nvSpPr>
        <p:spPr>
          <a:xfrm>
            <a:off x="7808138" y="5486972"/>
            <a:ext cx="361584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E5E7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Sanction budget for the Cyber Defense Acceleration program ($1.5M).</a:t>
            </a:r>
            <a:endParaRPr lang="en-US" sz="1000" dirty="0"/>
          </a:p>
        </p:txBody>
      </p:sp>
      <p:sp>
        <p:nvSpPr>
          <p:cNvPr id="98" name="Text 87"/>
          <p:cNvSpPr txBox="1"/>
          <p:nvPr/>
        </p:nvSpPr>
        <p:spPr>
          <a:xfrm>
            <a:off x="7808138" y="6020067"/>
            <a:ext cx="353872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E5E7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Sign-off on the quarterly Top 10 Risk Register submission.</a:t>
            </a:r>
            <a:endParaRPr lang="en-US" sz="1000" dirty="0"/>
          </a:p>
        </p:txBody>
      </p:sp>
      <p:sp>
        <p:nvSpPr>
          <p:cNvPr id="99" name="Shape 88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0B1C33"/>
          </a:solidFill>
          <a:ln/>
        </p:spPr>
      </p:sp>
      <p:sp>
        <p:nvSpPr>
          <p:cNvPr id="100" name="Shape 89"/>
          <p:cNvSpPr/>
          <p:nvPr/>
        </p:nvSpPr>
        <p:spPr>
          <a:xfrm>
            <a:off x="609905" y="267005"/>
            <a:ext cx="75895" cy="3813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101" name="Text 90"/>
          <p:cNvSpPr txBox="1"/>
          <p:nvPr/>
        </p:nvSpPr>
        <p:spPr>
          <a:xfrm>
            <a:off x="914400" y="276149"/>
            <a:ext cx="308152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Executive Summary</a:t>
            </a:r>
            <a:endParaRPr lang="en-US" sz="2200" dirty="0"/>
          </a:p>
        </p:txBody>
      </p:sp>
      <p:pic>
        <p:nvPicPr>
          <p:cNvPr id="102" name="Image 9" descr="preencoded.png"/>
          <p:cNvPicPr>
            <a:picLocks noChangeAspect="1"/>
          </p:cNvPicPr>
          <p:nvPr/>
        </p:nvPicPr>
        <p:blipFill>
          <a:blip r:embed="rId9">
            <a:alphaModFix amt="80000"/>
          </a:blip>
          <a:srcRect t="-842" b="-842"/>
          <a:stretch/>
        </p:blipFill>
        <p:spPr>
          <a:xfrm>
            <a:off x="8823046" y="371246"/>
            <a:ext cx="190195" cy="171907"/>
          </a:xfrm>
          <a:prstGeom prst="rect">
            <a:avLst/>
          </a:prstGeom>
        </p:spPr>
      </p:pic>
      <p:sp>
        <p:nvSpPr>
          <p:cNvPr id="103" name="Text 91"/>
          <p:cNvSpPr txBox="1"/>
          <p:nvPr/>
        </p:nvSpPr>
        <p:spPr>
          <a:xfrm>
            <a:off x="9127541" y="371246"/>
            <a:ext cx="255757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ENTERPRISE RISK MANAGEMENT</a:t>
            </a:r>
            <a:endParaRPr lang="en-US" sz="1000" dirty="0"/>
          </a:p>
        </p:txBody>
      </p:sp>
      <p:pic>
        <p:nvPicPr>
          <p:cNvPr id="104" name="Image 10" descr="preencoded.png"/>
          <p:cNvPicPr>
            <a:picLocks noChangeAspect="1"/>
          </p:cNvPicPr>
          <p:nvPr/>
        </p:nvPicPr>
        <p:blipFill>
          <a:blip r:embed="rId10">
            <a:alphaModFix amt="10000"/>
          </a:blip>
          <a:srcRect l="-83350" r="-83350"/>
          <a:stretch/>
        </p:blipFill>
        <p:spPr>
          <a:xfrm>
            <a:off x="9753905" y="0"/>
            <a:ext cx="2438705" cy="914400"/>
          </a:xfrm>
          <a:prstGeom prst="rect">
            <a:avLst/>
          </a:prstGeom>
        </p:spPr>
      </p:pic>
      <p:sp>
        <p:nvSpPr>
          <p:cNvPr id="105" name="Shape 16">
            <a:extLst>
              <a:ext uri="{FF2B5EF4-FFF2-40B4-BE49-F238E27FC236}">
                <a16:creationId xmlns:a16="http://schemas.microsoft.com/office/drawing/2014/main" id="{AAC28A58-611E-3BDA-42DC-107993197426}"/>
              </a:ext>
            </a:extLst>
          </p:cNvPr>
          <p:cNvSpPr/>
          <p:nvPr/>
        </p:nvSpPr>
        <p:spPr>
          <a:xfrm>
            <a:off x="5708599" y="5764911"/>
            <a:ext cx="1067105" cy="304495"/>
          </a:xfrm>
          <a:prstGeom prst="roundRect">
            <a:avLst>
              <a:gd name="adj" fmla="val 300300"/>
            </a:avLst>
          </a:prstGeom>
          <a:solidFill>
            <a:srgbClr val="DC2626"/>
          </a:solidFill>
          <a:ln/>
        </p:spPr>
      </p:sp>
      <p:sp>
        <p:nvSpPr>
          <p:cNvPr id="106" name="Text 17">
            <a:extLst>
              <a:ext uri="{FF2B5EF4-FFF2-40B4-BE49-F238E27FC236}">
                <a16:creationId xmlns:a16="http://schemas.microsoft.com/office/drawing/2014/main" id="{03C619EA-716F-8859-BDD0-6898DD9DE2EC}"/>
              </a:ext>
            </a:extLst>
          </p:cNvPr>
          <p:cNvSpPr txBox="1"/>
          <p:nvPr/>
        </p:nvSpPr>
        <p:spPr>
          <a:xfrm>
            <a:off x="5975299" y="5822518"/>
            <a:ext cx="952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CRITICAL</a:t>
            </a:r>
            <a:endParaRPr lang="en-US" sz="1200" dirty="0"/>
          </a:p>
        </p:txBody>
      </p:sp>
      <p:sp>
        <p:nvSpPr>
          <p:cNvPr id="107" name="Shape 16">
            <a:extLst>
              <a:ext uri="{FF2B5EF4-FFF2-40B4-BE49-F238E27FC236}">
                <a16:creationId xmlns:a16="http://schemas.microsoft.com/office/drawing/2014/main" id="{F90E12F3-230C-005D-18CD-E800A9BC0400}"/>
              </a:ext>
            </a:extLst>
          </p:cNvPr>
          <p:cNvSpPr/>
          <p:nvPr/>
        </p:nvSpPr>
        <p:spPr>
          <a:xfrm>
            <a:off x="5684520" y="4830166"/>
            <a:ext cx="1067105" cy="304495"/>
          </a:xfrm>
          <a:prstGeom prst="roundRect">
            <a:avLst>
              <a:gd name="adj" fmla="val 300300"/>
            </a:avLst>
          </a:prstGeom>
          <a:solidFill>
            <a:srgbClr val="00B050"/>
          </a:solidFill>
          <a:ln/>
        </p:spPr>
      </p:sp>
      <p:sp>
        <p:nvSpPr>
          <p:cNvPr id="108" name="Text 17">
            <a:extLst>
              <a:ext uri="{FF2B5EF4-FFF2-40B4-BE49-F238E27FC236}">
                <a16:creationId xmlns:a16="http://schemas.microsoft.com/office/drawing/2014/main" id="{B691CF6D-B725-84E9-D05F-A681E029883D}"/>
              </a:ext>
            </a:extLst>
          </p:cNvPr>
          <p:cNvSpPr txBox="1"/>
          <p:nvPr/>
        </p:nvSpPr>
        <p:spPr>
          <a:xfrm>
            <a:off x="5970270" y="4887773"/>
            <a:ext cx="952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NORMAL</a:t>
            </a:r>
            <a:endParaRPr lang="en-US" sz="1200" dirty="0"/>
          </a:p>
        </p:txBody>
      </p:sp>
      <p:sp>
        <p:nvSpPr>
          <p:cNvPr id="109" name="Text 55">
            <a:extLst>
              <a:ext uri="{FF2B5EF4-FFF2-40B4-BE49-F238E27FC236}">
                <a16:creationId xmlns:a16="http://schemas.microsoft.com/office/drawing/2014/main" id="{4CF222C6-6160-3162-ABC9-8D0B3914BDF6}"/>
              </a:ext>
            </a:extLst>
          </p:cNvPr>
          <p:cNvSpPr txBox="1"/>
          <p:nvPr/>
        </p:nvSpPr>
        <p:spPr>
          <a:xfrm>
            <a:off x="10963656" y="3466261"/>
            <a:ext cx="1719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</a:rPr>
              <a:t>2</a:t>
            </a:r>
            <a:endParaRPr lang="en-US" sz="900" dirty="0"/>
          </a:p>
        </p:txBody>
      </p:sp>
      <p:sp>
        <p:nvSpPr>
          <p:cNvPr id="110" name="Text 55">
            <a:extLst>
              <a:ext uri="{FF2B5EF4-FFF2-40B4-BE49-F238E27FC236}">
                <a16:creationId xmlns:a16="http://schemas.microsoft.com/office/drawing/2014/main" id="{EED1A3C6-5E50-6254-D9AA-3478961F4C96}"/>
              </a:ext>
            </a:extLst>
          </p:cNvPr>
          <p:cNvSpPr txBox="1"/>
          <p:nvPr/>
        </p:nvSpPr>
        <p:spPr>
          <a:xfrm>
            <a:off x="7848295" y="3781500"/>
            <a:ext cx="1719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761695"/>
            <a:ext cx="12191695" cy="6096305"/>
          </a:xfrm>
          <a:prstGeom prst="rect">
            <a:avLst/>
          </a:prstGeom>
          <a:solidFill>
            <a:srgbClr val="F9FAFB"/>
          </a:solidFill>
          <a:ln/>
        </p:spPr>
        <p:txBody>
          <a:bodyPr/>
          <a:lstStyle/>
          <a:p>
            <a:endParaRPr lang="fr-CA" dirty="0"/>
          </a:p>
        </p:txBody>
      </p:sp>
      <p:sp>
        <p:nvSpPr>
          <p:cNvPr id="4" name="Text 2"/>
          <p:cNvSpPr txBox="1"/>
          <p:nvPr/>
        </p:nvSpPr>
        <p:spPr>
          <a:xfrm>
            <a:off x="657682" y="1276197"/>
            <a:ext cx="36345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governance model ensures appropriate oversight, accountability, and communication across the enterprise. It is structured around the Three Lines of </a:t>
            </a:r>
            <a:r>
              <a:rPr lang="en-US" sz="1050" dirty="0" err="1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Defence</a:t>
            </a:r>
            <a:r>
              <a:rPr lang="en-US" sz="10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model to separate risk ownership, risk monitoring, and independent assurance.</a:t>
            </a:r>
            <a:endParaRPr lang="en-US" sz="1050" dirty="0"/>
          </a:p>
        </p:txBody>
      </p:sp>
      <p:sp>
        <p:nvSpPr>
          <p:cNvPr id="5" name="Shape 3"/>
          <p:cNvSpPr/>
          <p:nvPr/>
        </p:nvSpPr>
        <p:spPr>
          <a:xfrm>
            <a:off x="457200" y="3361944"/>
            <a:ext cx="3610051" cy="571500"/>
          </a:xfrm>
          <a:prstGeom prst="roundRect">
            <a:avLst>
              <a:gd name="adj" fmla="val 21333"/>
            </a:avLst>
          </a:prstGeom>
          <a:solidFill>
            <a:srgbClr val="EFF6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3361944"/>
            <a:ext cx="3610051" cy="38405"/>
          </a:xfrm>
          <a:prstGeom prst="rect">
            <a:avLst/>
          </a:prstGeom>
          <a:solidFill>
            <a:srgbClr val="3B82F6"/>
          </a:solidFill>
          <a:ln/>
        </p:spPr>
      </p:sp>
      <p:sp>
        <p:nvSpPr>
          <p:cNvPr id="7" name="Text 5"/>
          <p:cNvSpPr txBox="1"/>
          <p:nvPr/>
        </p:nvSpPr>
        <p:spPr>
          <a:xfrm>
            <a:off x="2002536" y="3467100"/>
            <a:ext cx="62453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1st Line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1489558" y="3667354"/>
            <a:ext cx="16578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63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OWNERSHIP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57200" y="3971849"/>
            <a:ext cx="3610051" cy="2219249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t="-45" b="-45"/>
          <a:stretch/>
        </p:blipFill>
        <p:spPr>
          <a:xfrm>
            <a:off x="3720694" y="4057802"/>
            <a:ext cx="256946" cy="342900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580644" y="4096207"/>
            <a:ext cx="178125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Units &amp; Operations</a:t>
            </a:r>
            <a:endParaRPr lang="en-US" sz="9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t="-43" b="-43"/>
          <a:stretch/>
        </p:blipFill>
        <p:spPr>
          <a:xfrm>
            <a:off x="580644" y="4343095"/>
            <a:ext cx="133502" cy="152705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790956" y="4314749"/>
            <a:ext cx="2791663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and assess risks in day-to-day operations.</a:t>
            </a:r>
            <a:endParaRPr lang="en-US" sz="12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rcRect t="-43" b="-43"/>
          <a:stretch/>
        </p:blipFill>
        <p:spPr>
          <a:xfrm>
            <a:off x="580644" y="4782007"/>
            <a:ext cx="133502" cy="152705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790956" y="4752746"/>
            <a:ext cx="312450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and maintain internal controls.</a:t>
            </a:r>
            <a:endParaRPr lang="en-US" sz="12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rcRect t="-43" b="-43"/>
          <a:stretch/>
        </p:blipFill>
        <p:spPr>
          <a:xfrm>
            <a:off x="580644" y="5028895"/>
            <a:ext cx="133502" cy="152705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790956" y="5000549"/>
            <a:ext cx="204825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Execute remediation plans.</a:t>
            </a:r>
            <a:endParaRPr lang="en-US" sz="1200" dirty="0"/>
          </a:p>
        </p:txBody>
      </p:sp>
      <p:sp>
        <p:nvSpPr>
          <p:cNvPr id="18" name="Shape 12"/>
          <p:cNvSpPr/>
          <p:nvPr/>
        </p:nvSpPr>
        <p:spPr>
          <a:xfrm>
            <a:off x="580644" y="5315102"/>
            <a:ext cx="3362249" cy="9144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19" name="Text 13"/>
          <p:cNvSpPr txBox="1"/>
          <p:nvPr/>
        </p:nvSpPr>
        <p:spPr>
          <a:xfrm>
            <a:off x="580644" y="5419344"/>
            <a:ext cx="10104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ROLES</a:t>
            </a:r>
            <a:endParaRPr lang="en-US" sz="1200" dirty="0"/>
          </a:p>
        </p:txBody>
      </p:sp>
      <p:sp>
        <p:nvSpPr>
          <p:cNvPr id="20" name="Shape 14"/>
          <p:cNvSpPr/>
          <p:nvPr/>
        </p:nvSpPr>
        <p:spPr>
          <a:xfrm>
            <a:off x="580644" y="5667146"/>
            <a:ext cx="1324051" cy="267005"/>
          </a:xfrm>
          <a:prstGeom prst="roundRect">
            <a:avLst>
              <a:gd name="adj" fmla="val 48924"/>
            </a:avLst>
          </a:prstGeom>
          <a:solidFill>
            <a:srgbClr val="F3F4F6"/>
          </a:solidFill>
          <a:ln/>
        </p:spPr>
      </p:sp>
      <p:sp>
        <p:nvSpPr>
          <p:cNvPr id="21" name="Text 15"/>
          <p:cNvSpPr txBox="1"/>
          <p:nvPr/>
        </p:nvSpPr>
        <p:spPr>
          <a:xfrm>
            <a:off x="638251" y="5705551"/>
            <a:ext cx="13240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Process Owners</a:t>
            </a:r>
            <a:endParaRPr lang="en-US" sz="1200" dirty="0"/>
          </a:p>
        </p:txBody>
      </p:sp>
      <p:sp>
        <p:nvSpPr>
          <p:cNvPr id="22" name="Shape 16"/>
          <p:cNvSpPr/>
          <p:nvPr/>
        </p:nvSpPr>
        <p:spPr>
          <a:xfrm>
            <a:off x="1936699" y="5667146"/>
            <a:ext cx="1009498" cy="267005"/>
          </a:xfrm>
          <a:prstGeom prst="roundRect">
            <a:avLst>
              <a:gd name="adj" fmla="val 48924"/>
            </a:avLst>
          </a:prstGeom>
          <a:solidFill>
            <a:srgbClr val="F3F4F6"/>
          </a:solidFill>
          <a:ln/>
        </p:spPr>
      </p:sp>
      <p:sp>
        <p:nvSpPr>
          <p:cNvPr id="23" name="Text 17"/>
          <p:cNvSpPr txBox="1"/>
          <p:nvPr/>
        </p:nvSpPr>
        <p:spPr>
          <a:xfrm>
            <a:off x="1994306" y="5705551"/>
            <a:ext cx="10104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Dept Heads</a:t>
            </a:r>
            <a:endParaRPr lang="en-US" sz="1200" dirty="0"/>
          </a:p>
        </p:txBody>
      </p:sp>
      <p:sp>
        <p:nvSpPr>
          <p:cNvPr id="24" name="Shape 18"/>
          <p:cNvSpPr/>
          <p:nvPr/>
        </p:nvSpPr>
        <p:spPr>
          <a:xfrm>
            <a:off x="4292194" y="3361944"/>
            <a:ext cx="3610051" cy="384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25" name="Text 19"/>
          <p:cNvSpPr txBox="1"/>
          <p:nvPr/>
        </p:nvSpPr>
        <p:spPr>
          <a:xfrm>
            <a:off x="5796382" y="3467100"/>
            <a:ext cx="70043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2nd Line</a:t>
            </a:r>
            <a:endParaRPr lang="en-US" sz="1000" dirty="0"/>
          </a:p>
        </p:txBody>
      </p:sp>
      <p:sp>
        <p:nvSpPr>
          <p:cNvPr id="26" name="Text 20"/>
          <p:cNvSpPr txBox="1"/>
          <p:nvPr/>
        </p:nvSpPr>
        <p:spPr>
          <a:xfrm>
            <a:off x="5368442" y="3667354"/>
            <a:ext cx="15718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639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OVERSIGHT</a:t>
            </a:r>
            <a:endParaRPr lang="en-US" sz="1200" dirty="0"/>
          </a:p>
        </p:txBody>
      </p:sp>
      <p:sp>
        <p:nvSpPr>
          <p:cNvPr id="27" name="Shape 21"/>
          <p:cNvSpPr/>
          <p:nvPr/>
        </p:nvSpPr>
        <p:spPr>
          <a:xfrm>
            <a:off x="4292194" y="3971849"/>
            <a:ext cx="3610051" cy="2219249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>
            <a:alphaModFix amt="5000"/>
          </a:blip>
          <a:srcRect/>
          <a:stretch/>
        </p:blipFill>
        <p:spPr>
          <a:xfrm>
            <a:off x="7470648" y="4057802"/>
            <a:ext cx="342900" cy="342900"/>
          </a:xfrm>
          <a:prstGeom prst="rect">
            <a:avLst/>
          </a:prstGeom>
        </p:spPr>
      </p:pic>
      <p:sp>
        <p:nvSpPr>
          <p:cNvPr id="29" name="Text 22"/>
          <p:cNvSpPr txBox="1"/>
          <p:nvPr/>
        </p:nvSpPr>
        <p:spPr>
          <a:xfrm>
            <a:off x="4416552" y="4096207"/>
            <a:ext cx="1591056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Mgmt &amp; Compliance</a:t>
            </a:r>
            <a:endParaRPr lang="en-US" sz="900" dirty="0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6"/>
          <a:srcRect t="-43" b="-43"/>
          <a:stretch/>
        </p:blipFill>
        <p:spPr>
          <a:xfrm>
            <a:off x="4416552" y="4343095"/>
            <a:ext cx="133502" cy="152705"/>
          </a:xfrm>
          <a:prstGeom prst="rect">
            <a:avLst/>
          </a:prstGeom>
        </p:spPr>
      </p:pic>
      <p:sp>
        <p:nvSpPr>
          <p:cNvPr id="31" name="Text 23"/>
          <p:cNvSpPr txBox="1"/>
          <p:nvPr/>
        </p:nvSpPr>
        <p:spPr>
          <a:xfrm>
            <a:off x="4625950" y="4314749"/>
            <a:ext cx="28575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risk frameworks and policies.</a:t>
            </a:r>
            <a:endParaRPr lang="en-US" sz="1200" dirty="0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6"/>
          <a:srcRect t="-43" b="-43"/>
          <a:stretch/>
        </p:blipFill>
        <p:spPr>
          <a:xfrm>
            <a:off x="4416552" y="4590898"/>
            <a:ext cx="133502" cy="152705"/>
          </a:xfrm>
          <a:prstGeom prst="rect">
            <a:avLst/>
          </a:prstGeom>
        </p:spPr>
      </p:pic>
      <p:sp>
        <p:nvSpPr>
          <p:cNvPr id="33" name="Text 24"/>
          <p:cNvSpPr txBox="1"/>
          <p:nvPr/>
        </p:nvSpPr>
        <p:spPr>
          <a:xfrm>
            <a:off x="4625950" y="4562551"/>
            <a:ext cx="3238805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Challenge 1st line assessments and monitor exposure.</a:t>
            </a:r>
            <a:endParaRPr lang="en-US" sz="1200" dirty="0"/>
          </a:p>
        </p:txBody>
      </p:sp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6"/>
          <a:srcRect t="-43" b="-43"/>
          <a:stretch/>
        </p:blipFill>
        <p:spPr>
          <a:xfrm>
            <a:off x="4416552" y="5028895"/>
            <a:ext cx="133502" cy="152705"/>
          </a:xfrm>
          <a:prstGeom prst="rect">
            <a:avLst/>
          </a:prstGeom>
        </p:spPr>
      </p:pic>
      <p:sp>
        <p:nvSpPr>
          <p:cNvPr id="35" name="Text 25"/>
          <p:cNvSpPr txBox="1"/>
          <p:nvPr/>
        </p:nvSpPr>
        <p:spPr>
          <a:xfrm>
            <a:off x="4625950" y="5000549"/>
            <a:ext cx="24003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Report on aggregate risk profile.</a:t>
            </a:r>
            <a:endParaRPr lang="en-US" sz="1200" dirty="0"/>
          </a:p>
        </p:txBody>
      </p:sp>
      <p:sp>
        <p:nvSpPr>
          <p:cNvPr id="36" name="Shape 26"/>
          <p:cNvSpPr/>
          <p:nvPr/>
        </p:nvSpPr>
        <p:spPr>
          <a:xfrm>
            <a:off x="4416552" y="5315102"/>
            <a:ext cx="3362249" cy="9144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37" name="Text 27"/>
          <p:cNvSpPr txBox="1"/>
          <p:nvPr/>
        </p:nvSpPr>
        <p:spPr>
          <a:xfrm>
            <a:off x="4416552" y="5419344"/>
            <a:ext cx="10104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ROLES</a:t>
            </a:r>
            <a:endParaRPr lang="en-US" sz="1200" dirty="0"/>
          </a:p>
        </p:txBody>
      </p:sp>
      <p:sp>
        <p:nvSpPr>
          <p:cNvPr id="38" name="Shape 28"/>
          <p:cNvSpPr/>
          <p:nvPr/>
        </p:nvSpPr>
        <p:spPr>
          <a:xfrm>
            <a:off x="4416552" y="5667146"/>
            <a:ext cx="905256" cy="267005"/>
          </a:xfrm>
          <a:prstGeom prst="roundRect">
            <a:avLst>
              <a:gd name="adj" fmla="val 48924"/>
            </a:avLst>
          </a:prstGeom>
          <a:solidFill>
            <a:srgbClr val="F3F4F6"/>
          </a:solidFill>
          <a:ln/>
        </p:spPr>
      </p:sp>
      <p:sp>
        <p:nvSpPr>
          <p:cNvPr id="39" name="Text 29"/>
          <p:cNvSpPr txBox="1"/>
          <p:nvPr/>
        </p:nvSpPr>
        <p:spPr>
          <a:xfrm>
            <a:off x="4473245" y="5705551"/>
            <a:ext cx="9052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ERM Team</a:t>
            </a:r>
            <a:endParaRPr lang="en-US" sz="1200" dirty="0"/>
          </a:p>
        </p:txBody>
      </p:sp>
      <p:sp>
        <p:nvSpPr>
          <p:cNvPr id="40" name="Shape 30"/>
          <p:cNvSpPr/>
          <p:nvPr/>
        </p:nvSpPr>
        <p:spPr>
          <a:xfrm>
            <a:off x="5353812" y="5667146"/>
            <a:ext cx="1019556" cy="267005"/>
          </a:xfrm>
          <a:prstGeom prst="roundRect">
            <a:avLst>
              <a:gd name="adj" fmla="val 48924"/>
            </a:avLst>
          </a:prstGeom>
          <a:solidFill>
            <a:srgbClr val="F3F4F6"/>
          </a:solidFill>
          <a:ln/>
        </p:spPr>
      </p:sp>
      <p:sp>
        <p:nvSpPr>
          <p:cNvPr id="41" name="Text 31"/>
          <p:cNvSpPr txBox="1"/>
          <p:nvPr/>
        </p:nvSpPr>
        <p:spPr>
          <a:xfrm>
            <a:off x="5410505" y="5705551"/>
            <a:ext cx="10195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Compliance</a:t>
            </a:r>
            <a:endParaRPr lang="en-US" sz="1200" dirty="0"/>
          </a:p>
        </p:txBody>
      </p:sp>
      <p:sp>
        <p:nvSpPr>
          <p:cNvPr id="42" name="Shape 32"/>
          <p:cNvSpPr/>
          <p:nvPr/>
        </p:nvSpPr>
        <p:spPr>
          <a:xfrm>
            <a:off x="6403543" y="5667146"/>
            <a:ext cx="485546" cy="267005"/>
          </a:xfrm>
          <a:prstGeom prst="roundRect">
            <a:avLst>
              <a:gd name="adj" fmla="val 48924"/>
            </a:avLst>
          </a:prstGeom>
          <a:solidFill>
            <a:srgbClr val="F3F4F6"/>
          </a:solidFill>
          <a:ln/>
        </p:spPr>
      </p:sp>
      <p:sp>
        <p:nvSpPr>
          <p:cNvPr id="43" name="Text 33"/>
          <p:cNvSpPr txBox="1"/>
          <p:nvPr/>
        </p:nvSpPr>
        <p:spPr>
          <a:xfrm>
            <a:off x="6460236" y="5705551"/>
            <a:ext cx="4864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CISO</a:t>
            </a:r>
            <a:endParaRPr lang="en-US" sz="1200" dirty="0"/>
          </a:p>
        </p:txBody>
      </p:sp>
      <p:sp>
        <p:nvSpPr>
          <p:cNvPr id="44" name="Shape 34"/>
          <p:cNvSpPr/>
          <p:nvPr/>
        </p:nvSpPr>
        <p:spPr>
          <a:xfrm>
            <a:off x="8128102" y="3361944"/>
            <a:ext cx="3610051" cy="571500"/>
          </a:xfrm>
          <a:prstGeom prst="roundRect">
            <a:avLst>
              <a:gd name="adj" fmla="val 21333"/>
            </a:avLst>
          </a:prstGeom>
          <a:solidFill>
            <a:srgbClr val="ECFDF5"/>
          </a:solidFill>
          <a:ln/>
        </p:spPr>
      </p:sp>
      <p:sp>
        <p:nvSpPr>
          <p:cNvPr id="45" name="Shape 35"/>
          <p:cNvSpPr/>
          <p:nvPr/>
        </p:nvSpPr>
        <p:spPr>
          <a:xfrm>
            <a:off x="8128102" y="3361944"/>
            <a:ext cx="3610051" cy="38405"/>
          </a:xfrm>
          <a:prstGeom prst="rect">
            <a:avLst/>
          </a:prstGeom>
          <a:solidFill>
            <a:srgbClr val="059669"/>
          </a:solidFill>
          <a:ln/>
        </p:spPr>
      </p:sp>
      <p:sp>
        <p:nvSpPr>
          <p:cNvPr id="46" name="Text 36"/>
          <p:cNvSpPr txBox="1"/>
          <p:nvPr/>
        </p:nvSpPr>
        <p:spPr>
          <a:xfrm>
            <a:off x="9649663" y="3467100"/>
            <a:ext cx="67208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3rd Line</a:t>
            </a:r>
            <a:endParaRPr lang="en-US" sz="1000" dirty="0"/>
          </a:p>
        </p:txBody>
      </p:sp>
      <p:sp>
        <p:nvSpPr>
          <p:cNvPr id="47" name="Text 37"/>
          <p:cNvSpPr txBox="1"/>
          <p:nvPr/>
        </p:nvSpPr>
        <p:spPr>
          <a:xfrm>
            <a:off x="8740750" y="3667354"/>
            <a:ext cx="24963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4785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INDEPENDENT ASSURANCE</a:t>
            </a:r>
            <a:endParaRPr lang="en-US" sz="1200" dirty="0"/>
          </a:p>
        </p:txBody>
      </p:sp>
      <p:sp>
        <p:nvSpPr>
          <p:cNvPr id="48" name="Shape 38"/>
          <p:cNvSpPr/>
          <p:nvPr/>
        </p:nvSpPr>
        <p:spPr>
          <a:xfrm>
            <a:off x="8128102" y="3971849"/>
            <a:ext cx="3610051" cy="2219249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49" name="Image 8" descr="preencoded.png"/>
          <p:cNvPicPr>
            <a:picLocks noChangeAspect="1"/>
          </p:cNvPicPr>
          <p:nvPr/>
        </p:nvPicPr>
        <p:blipFill>
          <a:blip r:embed="rId7">
            <a:alphaModFix amt="5000"/>
          </a:blip>
          <a:srcRect/>
          <a:stretch/>
        </p:blipFill>
        <p:spPr>
          <a:xfrm>
            <a:off x="11305642" y="4057802"/>
            <a:ext cx="342900" cy="342900"/>
          </a:xfrm>
          <a:prstGeom prst="rect">
            <a:avLst/>
          </a:prstGeom>
        </p:spPr>
      </p:pic>
      <p:sp>
        <p:nvSpPr>
          <p:cNvPr id="50" name="Text 39"/>
          <p:cNvSpPr txBox="1"/>
          <p:nvPr/>
        </p:nvSpPr>
        <p:spPr>
          <a:xfrm>
            <a:off x="8251546" y="4096207"/>
            <a:ext cx="92445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Internal Audit</a:t>
            </a:r>
            <a:endParaRPr lang="en-US" sz="900" dirty="0"/>
          </a:p>
        </p:txBody>
      </p:sp>
      <p:pic>
        <p:nvPicPr>
          <p:cNvPr id="51" name="Image 9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8251546" y="4343095"/>
            <a:ext cx="133502" cy="152705"/>
          </a:xfrm>
          <a:prstGeom prst="rect">
            <a:avLst/>
          </a:prstGeom>
        </p:spPr>
      </p:pic>
      <p:sp>
        <p:nvSpPr>
          <p:cNvPr id="52" name="Text 40"/>
          <p:cNvSpPr txBox="1"/>
          <p:nvPr/>
        </p:nvSpPr>
        <p:spPr>
          <a:xfrm>
            <a:off x="8460943" y="4314749"/>
            <a:ext cx="31437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independent assurance on control effectiveness.</a:t>
            </a:r>
            <a:endParaRPr lang="en-US" sz="1200" dirty="0"/>
          </a:p>
        </p:txBody>
      </p:sp>
      <p:pic>
        <p:nvPicPr>
          <p:cNvPr id="53" name="Image 10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8251546" y="4782007"/>
            <a:ext cx="133502" cy="152705"/>
          </a:xfrm>
          <a:prstGeom prst="rect">
            <a:avLst/>
          </a:prstGeom>
        </p:spPr>
      </p:pic>
      <p:sp>
        <p:nvSpPr>
          <p:cNvPr id="54" name="Text 41"/>
          <p:cNvSpPr txBox="1"/>
          <p:nvPr/>
        </p:nvSpPr>
        <p:spPr>
          <a:xfrm>
            <a:off x="8460943" y="4752746"/>
            <a:ext cx="3076956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Review governance and risk management processes.</a:t>
            </a:r>
            <a:endParaRPr lang="en-US" sz="1200" dirty="0"/>
          </a:p>
        </p:txBody>
      </p:sp>
      <p:sp>
        <p:nvSpPr>
          <p:cNvPr id="55" name="Shape 42"/>
          <p:cNvSpPr/>
          <p:nvPr/>
        </p:nvSpPr>
        <p:spPr>
          <a:xfrm>
            <a:off x="8251546" y="5315407"/>
            <a:ext cx="3362249" cy="9144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56" name="Text 43"/>
          <p:cNvSpPr txBox="1"/>
          <p:nvPr/>
        </p:nvSpPr>
        <p:spPr>
          <a:xfrm>
            <a:off x="8279054" y="5419344"/>
            <a:ext cx="10104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ROLES</a:t>
            </a:r>
            <a:endParaRPr lang="en-US" sz="1200" dirty="0"/>
          </a:p>
        </p:txBody>
      </p:sp>
      <p:sp>
        <p:nvSpPr>
          <p:cNvPr id="57" name="Shape 44"/>
          <p:cNvSpPr/>
          <p:nvPr/>
        </p:nvSpPr>
        <p:spPr>
          <a:xfrm>
            <a:off x="8229600" y="5667451"/>
            <a:ext cx="1152144" cy="267005"/>
          </a:xfrm>
          <a:prstGeom prst="roundRect">
            <a:avLst>
              <a:gd name="adj" fmla="val 48924"/>
            </a:avLst>
          </a:prstGeom>
          <a:solidFill>
            <a:srgbClr val="F3F4F6"/>
          </a:solidFill>
          <a:ln/>
        </p:spPr>
      </p:sp>
      <p:sp>
        <p:nvSpPr>
          <p:cNvPr id="58" name="Text 45"/>
          <p:cNvSpPr txBox="1"/>
          <p:nvPr/>
        </p:nvSpPr>
        <p:spPr>
          <a:xfrm>
            <a:off x="8330184" y="5686425"/>
            <a:ext cx="11530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Internal Audit</a:t>
            </a:r>
            <a:endParaRPr lang="en-US" sz="1200" dirty="0"/>
          </a:p>
        </p:txBody>
      </p:sp>
      <p:sp>
        <p:nvSpPr>
          <p:cNvPr id="59" name="Shape 46"/>
          <p:cNvSpPr/>
          <p:nvPr/>
        </p:nvSpPr>
        <p:spPr>
          <a:xfrm>
            <a:off x="9432492" y="5677128"/>
            <a:ext cx="1200607" cy="267005"/>
          </a:xfrm>
          <a:prstGeom prst="roundRect">
            <a:avLst>
              <a:gd name="adj" fmla="val 48924"/>
            </a:avLst>
          </a:prstGeom>
          <a:solidFill>
            <a:srgbClr val="F3F4F6"/>
          </a:solidFill>
          <a:ln/>
        </p:spPr>
      </p:sp>
      <p:sp>
        <p:nvSpPr>
          <p:cNvPr id="60" name="Text 47"/>
          <p:cNvSpPr txBox="1"/>
          <p:nvPr/>
        </p:nvSpPr>
        <p:spPr>
          <a:xfrm>
            <a:off x="9484613" y="5677129"/>
            <a:ext cx="12006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External Audit</a:t>
            </a:r>
            <a:endParaRPr lang="en-US" sz="1200" dirty="0"/>
          </a:p>
        </p:txBody>
      </p:sp>
      <p:sp>
        <p:nvSpPr>
          <p:cNvPr id="61" name="Shape 48"/>
          <p:cNvSpPr/>
          <p:nvPr/>
        </p:nvSpPr>
        <p:spPr>
          <a:xfrm>
            <a:off x="457200" y="829056"/>
            <a:ext cx="19202" cy="1333195"/>
          </a:xfrm>
          <a:prstGeom prst="rect">
            <a:avLst/>
          </a:prstGeom>
          <a:solidFill>
            <a:srgbClr val="D1D5DB"/>
          </a:solidFill>
          <a:ln/>
        </p:spPr>
      </p:sp>
      <p:sp>
        <p:nvSpPr>
          <p:cNvPr id="62" name="Shape 49"/>
          <p:cNvSpPr/>
          <p:nvPr/>
        </p:nvSpPr>
        <p:spPr>
          <a:xfrm>
            <a:off x="5029200" y="1057656"/>
            <a:ext cx="2133295" cy="1086307"/>
          </a:xfrm>
          <a:prstGeom prst="roundRect">
            <a:avLst>
              <a:gd name="adj" fmla="val 2954"/>
            </a:avLst>
          </a:prstGeom>
          <a:solidFill>
            <a:srgbClr val="0B1C33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63" name="Shape 50"/>
          <p:cNvSpPr/>
          <p:nvPr/>
        </p:nvSpPr>
        <p:spPr>
          <a:xfrm>
            <a:off x="5029200" y="1057656"/>
            <a:ext cx="2133295" cy="384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64" name="Shape 51"/>
          <p:cNvSpPr/>
          <p:nvPr/>
        </p:nvSpPr>
        <p:spPr>
          <a:xfrm>
            <a:off x="7451674" y="1371144"/>
            <a:ext cx="1228954" cy="286207"/>
          </a:xfrm>
          <a:prstGeom prst="roundRect">
            <a:avLst>
              <a:gd name="adj" fmla="val 319489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65" name="Text 52"/>
          <p:cNvSpPr txBox="1"/>
          <p:nvPr/>
        </p:nvSpPr>
        <p:spPr>
          <a:xfrm>
            <a:off x="7441234" y="1438199"/>
            <a:ext cx="11722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OVERSIGHT</a:t>
            </a:r>
            <a:endParaRPr lang="en-US" sz="1200" dirty="0"/>
          </a:p>
        </p:txBody>
      </p:sp>
      <p:pic>
        <p:nvPicPr>
          <p:cNvPr id="66" name="Image 11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010351" y="1183843"/>
            <a:ext cx="171907" cy="171907"/>
          </a:xfrm>
          <a:prstGeom prst="rect">
            <a:avLst/>
          </a:prstGeom>
        </p:spPr>
      </p:pic>
      <p:sp>
        <p:nvSpPr>
          <p:cNvPr id="67" name="Text 53"/>
          <p:cNvSpPr txBox="1"/>
          <p:nvPr/>
        </p:nvSpPr>
        <p:spPr>
          <a:xfrm>
            <a:off x="5549494" y="1438046"/>
            <a:ext cx="11814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Board of Directors</a:t>
            </a:r>
            <a:endParaRPr lang="en-US" sz="900" dirty="0"/>
          </a:p>
        </p:txBody>
      </p:sp>
      <p:sp>
        <p:nvSpPr>
          <p:cNvPr id="68" name="Text 54"/>
          <p:cNvSpPr txBox="1"/>
          <p:nvPr/>
        </p:nvSpPr>
        <p:spPr>
          <a:xfrm>
            <a:off x="5209261" y="1619098"/>
            <a:ext cx="180045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Risk Committee &amp; Audit Committee</a:t>
            </a:r>
            <a:endParaRPr lang="en-US" sz="1200" dirty="0"/>
          </a:p>
        </p:txBody>
      </p:sp>
      <p:sp>
        <p:nvSpPr>
          <p:cNvPr id="69" name="Shape 55"/>
          <p:cNvSpPr/>
          <p:nvPr/>
        </p:nvSpPr>
        <p:spPr>
          <a:xfrm>
            <a:off x="6090818" y="2143049"/>
            <a:ext cx="9144" cy="152705"/>
          </a:xfrm>
          <a:prstGeom prst="rect">
            <a:avLst/>
          </a:prstGeom>
          <a:solidFill>
            <a:srgbClr val="9CA3AF"/>
          </a:solidFill>
          <a:ln/>
        </p:spPr>
      </p:sp>
      <p:sp>
        <p:nvSpPr>
          <p:cNvPr id="71" name="Shape 57"/>
          <p:cNvSpPr/>
          <p:nvPr/>
        </p:nvSpPr>
        <p:spPr>
          <a:xfrm>
            <a:off x="7367626" y="2314956"/>
            <a:ext cx="1218895" cy="743407"/>
          </a:xfrm>
          <a:prstGeom prst="roundRect">
            <a:avLst>
              <a:gd name="adj" fmla="val 123001"/>
            </a:avLst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70" name="Shape 56"/>
          <p:cNvSpPr/>
          <p:nvPr/>
        </p:nvSpPr>
        <p:spPr>
          <a:xfrm>
            <a:off x="5029200" y="2295754"/>
            <a:ext cx="2133295" cy="838505"/>
          </a:xfrm>
          <a:prstGeom prst="roundRect">
            <a:avLst>
              <a:gd name="adj" fmla="val 4957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72" name="Text 58"/>
          <p:cNvSpPr txBox="1"/>
          <p:nvPr/>
        </p:nvSpPr>
        <p:spPr>
          <a:xfrm>
            <a:off x="7416089" y="2380945"/>
            <a:ext cx="1162202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STRATEGY &amp; EXECUTION</a:t>
            </a:r>
            <a:endParaRPr lang="en-US" sz="1200" dirty="0"/>
          </a:p>
        </p:txBody>
      </p:sp>
      <p:pic>
        <p:nvPicPr>
          <p:cNvPr id="73" name="Image 12" descr="preencoded.png"/>
          <p:cNvPicPr>
            <a:picLocks noChangeAspect="1"/>
          </p:cNvPicPr>
          <p:nvPr/>
        </p:nvPicPr>
        <p:blipFill>
          <a:blip r:embed="rId10"/>
          <a:srcRect l="-760" r="-760"/>
          <a:stretch/>
        </p:blipFill>
        <p:spPr>
          <a:xfrm>
            <a:off x="6019495" y="2393594"/>
            <a:ext cx="152705" cy="171907"/>
          </a:xfrm>
          <a:prstGeom prst="rect">
            <a:avLst/>
          </a:prstGeom>
        </p:spPr>
      </p:pic>
      <p:sp>
        <p:nvSpPr>
          <p:cNvPr id="74" name="Text 59"/>
          <p:cNvSpPr txBox="1"/>
          <p:nvPr/>
        </p:nvSpPr>
        <p:spPr>
          <a:xfrm>
            <a:off x="5386730" y="2647798"/>
            <a:ext cx="150510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Executive Management</a:t>
            </a:r>
            <a:endParaRPr lang="en-US" sz="900" dirty="0"/>
          </a:p>
        </p:txBody>
      </p:sp>
      <p:sp>
        <p:nvSpPr>
          <p:cNvPr id="76" name="Shape 61"/>
          <p:cNvSpPr/>
          <p:nvPr/>
        </p:nvSpPr>
        <p:spPr>
          <a:xfrm>
            <a:off x="6090818" y="3238500"/>
            <a:ext cx="9144" cy="152705"/>
          </a:xfrm>
          <a:prstGeom prst="rect">
            <a:avLst/>
          </a:prstGeom>
          <a:solidFill>
            <a:srgbClr val="9CA3AF"/>
          </a:solidFill>
          <a:ln/>
        </p:spPr>
      </p:sp>
      <p:sp>
        <p:nvSpPr>
          <p:cNvPr id="75" name="Text 60"/>
          <p:cNvSpPr txBox="1"/>
          <p:nvPr/>
        </p:nvSpPr>
        <p:spPr>
          <a:xfrm>
            <a:off x="5460492" y="2828849"/>
            <a:ext cx="12390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CEO, CRO, ExCo</a:t>
            </a:r>
            <a:endParaRPr lang="en-US" sz="1200" dirty="0"/>
          </a:p>
        </p:txBody>
      </p:sp>
      <p:sp>
        <p:nvSpPr>
          <p:cNvPr id="78" name="Shape 63"/>
          <p:cNvSpPr/>
          <p:nvPr/>
        </p:nvSpPr>
        <p:spPr>
          <a:xfrm>
            <a:off x="6090818" y="3133420"/>
            <a:ext cx="9144" cy="152705"/>
          </a:xfrm>
          <a:prstGeom prst="rect">
            <a:avLst/>
          </a:prstGeom>
          <a:solidFill>
            <a:srgbClr val="9CA3AF"/>
          </a:solidFill>
          <a:ln/>
        </p:spPr>
      </p:sp>
      <p:sp>
        <p:nvSpPr>
          <p:cNvPr id="79" name="Shape 64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0B1C33"/>
          </a:solidFill>
          <a:ln/>
        </p:spPr>
      </p:sp>
      <p:sp>
        <p:nvSpPr>
          <p:cNvPr id="80" name="Shape 65"/>
          <p:cNvSpPr/>
          <p:nvPr/>
        </p:nvSpPr>
        <p:spPr>
          <a:xfrm>
            <a:off x="457200" y="228600"/>
            <a:ext cx="57607" cy="30449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81" name="Text 66"/>
          <p:cNvSpPr txBox="1"/>
          <p:nvPr/>
        </p:nvSpPr>
        <p:spPr>
          <a:xfrm>
            <a:off x="666598" y="237744"/>
            <a:ext cx="488289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Governance Structure</a:t>
            </a:r>
            <a:endParaRPr lang="en-US" sz="2200" dirty="0"/>
          </a:p>
        </p:txBody>
      </p:sp>
      <p:pic>
        <p:nvPicPr>
          <p:cNvPr id="82" name="Image 13" descr="preencoded.png"/>
          <p:cNvPicPr>
            <a:picLocks noChangeAspect="1"/>
          </p:cNvPicPr>
          <p:nvPr/>
        </p:nvPicPr>
        <p:blipFill>
          <a:blip r:embed="rId11">
            <a:alphaModFix amt="80000"/>
          </a:blip>
          <a:srcRect l="-33" r="-33"/>
          <a:stretch/>
        </p:blipFill>
        <p:spPr>
          <a:xfrm>
            <a:off x="9913010" y="304495"/>
            <a:ext cx="171907" cy="152705"/>
          </a:xfrm>
          <a:prstGeom prst="rect">
            <a:avLst/>
          </a:prstGeom>
        </p:spPr>
      </p:pic>
      <p:sp>
        <p:nvSpPr>
          <p:cNvPr id="83" name="Text 67"/>
          <p:cNvSpPr txBox="1"/>
          <p:nvPr/>
        </p:nvSpPr>
        <p:spPr>
          <a:xfrm>
            <a:off x="10160813" y="304495"/>
            <a:ext cx="166695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ORGANIZATION &amp; ROLES</a:t>
            </a:r>
            <a:endParaRPr lang="en-US" sz="900" dirty="0"/>
          </a:p>
        </p:txBody>
      </p:sp>
      <p:pic>
        <p:nvPicPr>
          <p:cNvPr id="84" name="Image 14" descr="preencoded.png"/>
          <p:cNvPicPr>
            <a:picLocks noChangeAspect="1"/>
          </p:cNvPicPr>
          <p:nvPr/>
        </p:nvPicPr>
        <p:blipFill>
          <a:blip r:embed="rId12">
            <a:alphaModFix amt="10000"/>
          </a:blip>
          <a:srcRect l="-110084" r="-110084"/>
          <a:stretch/>
        </p:blipFill>
        <p:spPr>
          <a:xfrm>
            <a:off x="9753905" y="0"/>
            <a:ext cx="2438705" cy="761695"/>
          </a:xfrm>
          <a:prstGeom prst="rect">
            <a:avLst/>
          </a:prstGeom>
        </p:spPr>
      </p:pic>
      <p:sp>
        <p:nvSpPr>
          <p:cNvPr id="86" name="Shape 69"/>
          <p:cNvSpPr/>
          <p:nvPr/>
        </p:nvSpPr>
        <p:spPr>
          <a:xfrm>
            <a:off x="0" y="6524777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87" name="Text 70"/>
          <p:cNvSpPr txBox="1"/>
          <p:nvPr/>
        </p:nvSpPr>
        <p:spPr>
          <a:xfrm>
            <a:off x="457200" y="6586957"/>
            <a:ext cx="27916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CONFIDENTIAL &amp; PROPRIETARY</a:t>
            </a:r>
            <a:endParaRPr lang="en-US" sz="1200" dirty="0"/>
          </a:p>
        </p:txBody>
      </p:sp>
      <p:sp>
        <p:nvSpPr>
          <p:cNvPr id="88" name="Text 71"/>
          <p:cNvSpPr txBox="1"/>
          <p:nvPr/>
        </p:nvSpPr>
        <p:spPr>
          <a:xfrm>
            <a:off x="11107217" y="6586957"/>
            <a:ext cx="7434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06</a:t>
            </a:r>
            <a:endParaRPr lang="en-US" sz="1200" dirty="0"/>
          </a:p>
        </p:txBody>
      </p:sp>
      <p:sp>
        <p:nvSpPr>
          <p:cNvPr id="77" name="Shape 64">
            <a:extLst>
              <a:ext uri="{FF2B5EF4-FFF2-40B4-BE49-F238E27FC236}">
                <a16:creationId xmlns:a16="http://schemas.microsoft.com/office/drawing/2014/main" id="{F4CABC0C-0EF5-32C7-A705-17EF38240746}"/>
              </a:ext>
            </a:extLst>
          </p:cNvPr>
          <p:cNvSpPr/>
          <p:nvPr/>
        </p:nvSpPr>
        <p:spPr>
          <a:xfrm>
            <a:off x="-15850" y="4751985"/>
            <a:ext cx="12191695" cy="2298031"/>
          </a:xfrm>
          <a:prstGeom prst="rect">
            <a:avLst/>
          </a:prstGeom>
          <a:solidFill>
            <a:srgbClr val="0B1C33"/>
          </a:solidFill>
          <a:ln/>
        </p:spPr>
        <p:txBody>
          <a:bodyPr/>
          <a:lstStyle/>
          <a:p>
            <a:r>
              <a:rPr lang="fr-CA" sz="1400" dirty="0">
                <a:solidFill>
                  <a:schemeClr val="bg1"/>
                </a:solidFill>
              </a:rPr>
              <a:t>Enterprise Risk Management (ERM) Toolkit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fr-CA" sz="1400" dirty="0">
                <a:solidFill>
                  <a:schemeClr val="bg1"/>
                </a:solidFill>
              </a:rPr>
              <a:t>Full suite </a:t>
            </a:r>
            <a:r>
              <a:rPr lang="fr-CA" sz="1400" dirty="0" err="1">
                <a:solidFill>
                  <a:schemeClr val="bg1"/>
                </a:solidFill>
              </a:rPr>
              <a:t>available</a:t>
            </a:r>
            <a:r>
              <a:rPr lang="fr-CA" sz="1400" dirty="0">
                <a:solidFill>
                  <a:schemeClr val="bg1"/>
                </a:solidFill>
              </a:rPr>
              <a:t>: https://synergieconsultation.podia.com/suite-entreprise-risk-management-erm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WHAT'S INCLUDED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This comprehensive four-file bundle contains everything required for a professional enterprise risk management deployment:</a:t>
            </a:r>
          </a:p>
          <a:p>
            <a:r>
              <a:rPr lang="en-US" sz="1400" dirty="0">
                <a:solidFill>
                  <a:schemeClr val="bg1"/>
                </a:solidFill>
              </a:rPr>
              <a:t>-37 Professional PowerPoint Slides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-Excel Companion Workbook (6 Worksheets)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-12-Month Implementation Project Plan (Excel)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-Implementation Checklist and Best Practices Guide (Word) – 20-page playbook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728853"/>
            <a:ext cx="12191695" cy="6129147"/>
          </a:xfrm>
          <a:prstGeom prst="rect">
            <a:avLst/>
          </a:prstGeom>
          <a:solidFill>
            <a:srgbClr val="F9FAFB"/>
          </a:solidFill>
          <a:ln/>
        </p:spPr>
      </p:sp>
      <p:sp>
        <p:nvSpPr>
          <p:cNvPr id="4" name="Shape 2"/>
          <p:cNvSpPr/>
          <p:nvPr/>
        </p:nvSpPr>
        <p:spPr>
          <a:xfrm>
            <a:off x="601677" y="1201064"/>
            <a:ext cx="38405" cy="2670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753467" y="1220267"/>
            <a:ext cx="22958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WE ARE</a:t>
            </a:r>
            <a:endParaRPr lang="en-US" sz="2000" dirty="0"/>
          </a:p>
        </p:txBody>
      </p:sp>
      <p:sp>
        <p:nvSpPr>
          <p:cNvPr id="6" name="Text 4"/>
          <p:cNvSpPr txBox="1"/>
          <p:nvPr/>
        </p:nvSpPr>
        <p:spPr>
          <a:xfrm>
            <a:off x="590397" y="1696669"/>
            <a:ext cx="7558430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are a premier global risk consulting firm dedicated to helping organizations navigate uncertainty. With a data-driven approach, we bridge the gap between strategic ambition and operational resilience. Our experts integrate deep industry knowledge with cutting-edge analytics to transform risk into a competitive advantage.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566929" y="2574608"/>
            <a:ext cx="5431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15+</a:t>
            </a:r>
            <a:endParaRPr lang="en-US" sz="2400" dirty="0"/>
          </a:p>
        </p:txBody>
      </p:sp>
      <p:sp>
        <p:nvSpPr>
          <p:cNvPr id="8" name="Text 6"/>
          <p:cNvSpPr txBox="1"/>
          <p:nvPr/>
        </p:nvSpPr>
        <p:spPr>
          <a:xfrm>
            <a:off x="566929" y="3076157"/>
            <a:ext cx="11530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YEARS EXPERIENCE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852575" y="2780806"/>
            <a:ext cx="9144" cy="381305"/>
          </a:xfrm>
          <a:prstGeom prst="rect">
            <a:avLst/>
          </a:prstGeom>
          <a:solidFill>
            <a:srgbClr val="D1D5DB"/>
          </a:solidFill>
          <a:ln/>
        </p:spPr>
      </p:sp>
      <p:sp>
        <p:nvSpPr>
          <p:cNvPr id="10" name="Text 8"/>
          <p:cNvSpPr txBox="1"/>
          <p:nvPr/>
        </p:nvSpPr>
        <p:spPr>
          <a:xfrm>
            <a:off x="2105409" y="2588553"/>
            <a:ext cx="1203349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500+</a:t>
            </a:r>
            <a:endParaRPr lang="en-US" sz="2400" dirty="0"/>
          </a:p>
        </p:txBody>
      </p:sp>
      <p:sp>
        <p:nvSpPr>
          <p:cNvPr id="11" name="Text 9"/>
          <p:cNvSpPr txBox="1"/>
          <p:nvPr/>
        </p:nvSpPr>
        <p:spPr>
          <a:xfrm>
            <a:off x="2091234" y="3076157"/>
            <a:ext cx="12765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PROJECTS DELIVERED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3507639" y="2780806"/>
            <a:ext cx="9144" cy="381305"/>
          </a:xfrm>
          <a:prstGeom prst="rect">
            <a:avLst/>
          </a:prstGeom>
          <a:solidFill>
            <a:srgbClr val="D1D5DB"/>
          </a:solidFill>
          <a:ln/>
        </p:spPr>
      </p:sp>
      <p:sp>
        <p:nvSpPr>
          <p:cNvPr id="13" name="Text 11"/>
          <p:cNvSpPr txBox="1"/>
          <p:nvPr/>
        </p:nvSpPr>
        <p:spPr>
          <a:xfrm>
            <a:off x="3755290" y="2601431"/>
            <a:ext cx="160751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$10B+</a:t>
            </a:r>
            <a:endParaRPr lang="en-US" sz="2400" dirty="0"/>
          </a:p>
        </p:txBody>
      </p:sp>
      <p:sp>
        <p:nvSpPr>
          <p:cNvPr id="14" name="Text 12"/>
          <p:cNvSpPr txBox="1"/>
          <p:nvPr/>
        </p:nvSpPr>
        <p:spPr>
          <a:xfrm>
            <a:off x="3745383" y="3076157"/>
            <a:ext cx="9528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RISK MANAGED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566929" y="3762490"/>
            <a:ext cx="38405" cy="267005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6" name="Text 14"/>
          <p:cNvSpPr txBox="1"/>
          <p:nvPr/>
        </p:nvSpPr>
        <p:spPr>
          <a:xfrm>
            <a:off x="718719" y="3780778"/>
            <a:ext cx="18864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LEADERSHIP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566929" y="4181285"/>
            <a:ext cx="3943807" cy="933602"/>
          </a:xfrm>
          <a:prstGeom prst="roundRect">
            <a:avLst>
              <a:gd name="adj" fmla="val 399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728778" y="4381539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0B1C33"/>
          </a:solidFill>
          <a:ln w="254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9" name="Text 17"/>
          <p:cNvSpPr txBox="1"/>
          <p:nvPr/>
        </p:nvSpPr>
        <p:spPr>
          <a:xfrm>
            <a:off x="877825" y="4515041"/>
            <a:ext cx="36758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JD</a:t>
            </a:r>
            <a:endParaRPr lang="en-US" sz="1600" dirty="0"/>
          </a:p>
        </p:txBody>
      </p:sp>
      <p:sp>
        <p:nvSpPr>
          <p:cNvPr id="20" name="Text 18"/>
          <p:cNvSpPr txBox="1"/>
          <p:nvPr/>
        </p:nvSpPr>
        <p:spPr>
          <a:xfrm>
            <a:off x="1414578" y="4352278"/>
            <a:ext cx="75803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Jane Doe</a:t>
            </a:r>
            <a:endParaRPr lang="en-US" sz="1100" dirty="0"/>
          </a:p>
        </p:txBody>
      </p:sp>
      <p:sp>
        <p:nvSpPr>
          <p:cNvPr id="21" name="Text 19"/>
          <p:cNvSpPr txBox="1"/>
          <p:nvPr/>
        </p:nvSpPr>
        <p:spPr>
          <a:xfrm>
            <a:off x="1414578" y="4543388"/>
            <a:ext cx="2102205" cy="1325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E6394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MANAGING PARTNER</a:t>
            </a:r>
            <a:endParaRPr lang="en-US" sz="1050" dirty="0"/>
          </a:p>
        </p:txBody>
      </p:sp>
      <p:sp>
        <p:nvSpPr>
          <p:cNvPr id="22" name="Text 20"/>
          <p:cNvSpPr txBox="1"/>
          <p:nvPr/>
        </p:nvSpPr>
        <p:spPr>
          <a:xfrm>
            <a:off x="1414577" y="4733583"/>
            <a:ext cx="2997403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20y+ ERM Strategy &amp; Governance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657954" y="4181285"/>
            <a:ext cx="3943807" cy="933602"/>
          </a:xfrm>
          <a:prstGeom prst="roundRect">
            <a:avLst>
              <a:gd name="adj" fmla="val 399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4819803" y="4381539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E5E7EB"/>
          </a:solidFill>
          <a:ln w="254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25" name="Text 23"/>
          <p:cNvSpPr txBox="1"/>
          <p:nvPr/>
        </p:nvSpPr>
        <p:spPr>
          <a:xfrm>
            <a:off x="4950562" y="4515041"/>
            <a:ext cx="40507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MS</a:t>
            </a:r>
            <a:endParaRPr lang="en-US" sz="1600" dirty="0"/>
          </a:p>
        </p:txBody>
      </p:sp>
      <p:sp>
        <p:nvSpPr>
          <p:cNvPr id="26" name="Text 24"/>
          <p:cNvSpPr txBox="1"/>
          <p:nvPr/>
        </p:nvSpPr>
        <p:spPr>
          <a:xfrm>
            <a:off x="5505603" y="4352278"/>
            <a:ext cx="110093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Michael Smith</a:t>
            </a:r>
            <a:endParaRPr lang="en-US" sz="1100" dirty="0"/>
          </a:p>
        </p:txBody>
      </p:sp>
      <p:sp>
        <p:nvSpPr>
          <p:cNvPr id="27" name="Text 25"/>
          <p:cNvSpPr txBox="1"/>
          <p:nvPr/>
        </p:nvSpPr>
        <p:spPr>
          <a:xfrm>
            <a:off x="5505603" y="4543388"/>
            <a:ext cx="1400861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E6394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HEAD OF ANALYTICS</a:t>
            </a:r>
            <a:endParaRPr lang="en-US" sz="1050" dirty="0"/>
          </a:p>
        </p:txBody>
      </p:sp>
      <p:sp>
        <p:nvSpPr>
          <p:cNvPr id="28" name="Text 26"/>
          <p:cNvSpPr txBox="1"/>
          <p:nvPr/>
        </p:nvSpPr>
        <p:spPr>
          <a:xfrm>
            <a:off x="5505603" y="4733583"/>
            <a:ext cx="221010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PhD Data Science, Quant Risk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566929" y="5266678"/>
            <a:ext cx="3943807" cy="933602"/>
          </a:xfrm>
          <a:prstGeom prst="roundRect">
            <a:avLst>
              <a:gd name="adj" fmla="val 399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728778" y="5466932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E5E7EB"/>
          </a:solidFill>
          <a:ln w="254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31" name="Text 29"/>
          <p:cNvSpPr txBox="1"/>
          <p:nvPr/>
        </p:nvSpPr>
        <p:spPr>
          <a:xfrm>
            <a:off x="877825" y="5600434"/>
            <a:ext cx="36758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</a:t>
            </a:r>
            <a:endParaRPr lang="en-US" sz="1600" dirty="0"/>
          </a:p>
        </p:txBody>
      </p:sp>
      <p:sp>
        <p:nvSpPr>
          <p:cNvPr id="32" name="Text 30"/>
          <p:cNvSpPr txBox="1"/>
          <p:nvPr/>
        </p:nvSpPr>
        <p:spPr>
          <a:xfrm>
            <a:off x="1414578" y="5438585"/>
            <a:ext cx="78638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Sarah Lee</a:t>
            </a:r>
            <a:endParaRPr lang="en-US" sz="1100" dirty="0"/>
          </a:p>
        </p:txBody>
      </p:sp>
      <p:sp>
        <p:nvSpPr>
          <p:cNvPr id="33" name="Text 31"/>
          <p:cNvSpPr txBox="1"/>
          <p:nvPr/>
        </p:nvSpPr>
        <p:spPr>
          <a:xfrm>
            <a:off x="1414578" y="5628781"/>
            <a:ext cx="136245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E6394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CYBER &amp; TECH RISK</a:t>
            </a:r>
            <a:endParaRPr lang="en-US" sz="1050" dirty="0"/>
          </a:p>
        </p:txBody>
      </p:sp>
      <p:sp>
        <p:nvSpPr>
          <p:cNvPr id="34" name="Text 32"/>
          <p:cNvSpPr txBox="1"/>
          <p:nvPr/>
        </p:nvSpPr>
        <p:spPr>
          <a:xfrm>
            <a:off x="1414578" y="5819890"/>
            <a:ext cx="20391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CISO, CISSP, Cloud Security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4657954" y="5266678"/>
            <a:ext cx="3943807" cy="933602"/>
          </a:xfrm>
          <a:prstGeom prst="roundRect">
            <a:avLst>
              <a:gd name="adj" fmla="val 399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4819803" y="5466932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E5E7EB"/>
          </a:solidFill>
          <a:ln w="254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37" name="Text 35"/>
          <p:cNvSpPr txBox="1"/>
          <p:nvPr/>
        </p:nvSpPr>
        <p:spPr>
          <a:xfrm>
            <a:off x="4952391" y="5600434"/>
            <a:ext cx="40507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DK</a:t>
            </a:r>
            <a:endParaRPr lang="en-US" sz="1600" dirty="0"/>
          </a:p>
        </p:txBody>
      </p:sp>
      <p:sp>
        <p:nvSpPr>
          <p:cNvPr id="38" name="Text 36"/>
          <p:cNvSpPr txBox="1"/>
          <p:nvPr/>
        </p:nvSpPr>
        <p:spPr>
          <a:xfrm>
            <a:off x="5505603" y="5438585"/>
            <a:ext cx="82478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David Kim</a:t>
            </a:r>
            <a:endParaRPr lang="en-US" sz="1100" dirty="0"/>
          </a:p>
        </p:txBody>
      </p:sp>
      <p:sp>
        <p:nvSpPr>
          <p:cNvPr id="39" name="Text 37"/>
          <p:cNvSpPr txBox="1"/>
          <p:nvPr/>
        </p:nvSpPr>
        <p:spPr>
          <a:xfrm>
            <a:off x="5505603" y="5628781"/>
            <a:ext cx="181965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E6394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REGULATORY COMPLIANCE</a:t>
            </a:r>
            <a:endParaRPr lang="en-US" sz="1050" dirty="0"/>
          </a:p>
        </p:txBody>
      </p:sp>
      <p:sp>
        <p:nvSpPr>
          <p:cNvPr id="40" name="Text 38"/>
          <p:cNvSpPr txBox="1"/>
          <p:nvPr/>
        </p:nvSpPr>
        <p:spPr>
          <a:xfrm>
            <a:off x="5505603" y="5819890"/>
            <a:ext cx="21817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Ex-Regulator, Financial Crime</a:t>
            </a:r>
            <a:endParaRPr lang="en-US" sz="1200" dirty="0"/>
          </a:p>
        </p:txBody>
      </p:sp>
      <p:sp>
        <p:nvSpPr>
          <p:cNvPr id="41" name="Shape 39"/>
          <p:cNvSpPr/>
          <p:nvPr/>
        </p:nvSpPr>
        <p:spPr>
          <a:xfrm>
            <a:off x="9021470" y="1067181"/>
            <a:ext cx="2562149" cy="2390167"/>
          </a:xfrm>
          <a:prstGeom prst="roundRect">
            <a:avLst>
              <a:gd name="adj" fmla="val 1061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42" name="Image 0" descr="preencoded.png"/>
          <p:cNvPicPr>
            <a:picLocks noChangeAspect="1"/>
          </p:cNvPicPr>
          <p:nvPr/>
        </p:nvPicPr>
        <p:blipFill>
          <a:blip r:embed="rId3"/>
          <a:srcRect l="-837" r="-837"/>
          <a:stretch/>
        </p:blipFill>
        <p:spPr>
          <a:xfrm>
            <a:off x="9259214" y="1190625"/>
            <a:ext cx="152705" cy="133502"/>
          </a:xfrm>
          <a:prstGeom prst="rect">
            <a:avLst/>
          </a:prstGeom>
        </p:spPr>
      </p:pic>
      <p:sp>
        <p:nvSpPr>
          <p:cNvPr id="43" name="Text 40"/>
          <p:cNvSpPr txBox="1"/>
          <p:nvPr/>
        </p:nvSpPr>
        <p:spPr>
          <a:xfrm>
            <a:off x="9487814" y="1162279"/>
            <a:ext cx="12243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OUR EXPERTISE</a:t>
            </a:r>
            <a:endParaRPr lang="en-US" sz="1000" dirty="0"/>
          </a:p>
        </p:txBody>
      </p:sp>
      <p:pic>
        <p:nvPicPr>
          <p:cNvPr id="4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36024" y="1524457"/>
            <a:ext cx="133502" cy="133502"/>
          </a:xfrm>
          <a:prstGeom prst="rect">
            <a:avLst/>
          </a:prstGeom>
        </p:spPr>
      </p:pic>
      <p:sp>
        <p:nvSpPr>
          <p:cNvPr id="45" name="Text 41"/>
          <p:cNvSpPr txBox="1"/>
          <p:nvPr/>
        </p:nvSpPr>
        <p:spPr>
          <a:xfrm>
            <a:off x="9583825" y="1400099"/>
            <a:ext cx="1912849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ERM Framework Design &amp; Implementation</a:t>
            </a:r>
            <a:endParaRPr lang="en-US" sz="1000" dirty="0"/>
          </a:p>
        </p:txBody>
      </p:sp>
      <p:pic>
        <p:nvPicPr>
          <p:cNvPr id="46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36024" y="1943557"/>
            <a:ext cx="133502" cy="133502"/>
          </a:xfrm>
          <a:prstGeom prst="rect">
            <a:avLst/>
          </a:prstGeom>
        </p:spPr>
      </p:pic>
      <p:sp>
        <p:nvSpPr>
          <p:cNvPr id="47" name="Text 42"/>
          <p:cNvSpPr txBox="1"/>
          <p:nvPr/>
        </p:nvSpPr>
        <p:spPr>
          <a:xfrm>
            <a:off x="9583826" y="1819199"/>
            <a:ext cx="184434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Risk Appetite &amp; Tolerance Setting</a:t>
            </a:r>
            <a:endParaRPr lang="en-US" sz="1000" dirty="0"/>
          </a:p>
        </p:txBody>
      </p:sp>
      <p:pic>
        <p:nvPicPr>
          <p:cNvPr id="48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36024" y="2381707"/>
            <a:ext cx="133502" cy="133502"/>
          </a:xfrm>
          <a:prstGeom prst="rect">
            <a:avLst/>
          </a:prstGeom>
        </p:spPr>
      </p:pic>
      <p:sp>
        <p:nvSpPr>
          <p:cNvPr id="49" name="Text 43"/>
          <p:cNvSpPr txBox="1"/>
          <p:nvPr/>
        </p:nvSpPr>
        <p:spPr>
          <a:xfrm>
            <a:off x="9583826" y="2257349"/>
            <a:ext cx="184434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 Risk Dashboard Development</a:t>
            </a:r>
            <a:endParaRPr lang="en-US" sz="1000" dirty="0"/>
          </a:p>
        </p:txBody>
      </p:sp>
      <p:pic>
        <p:nvPicPr>
          <p:cNvPr id="50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36024" y="2810332"/>
            <a:ext cx="133502" cy="133502"/>
          </a:xfrm>
          <a:prstGeom prst="rect">
            <a:avLst/>
          </a:prstGeom>
        </p:spPr>
      </p:pic>
      <p:sp>
        <p:nvSpPr>
          <p:cNvPr id="51" name="Text 44"/>
          <p:cNvSpPr txBox="1"/>
          <p:nvPr/>
        </p:nvSpPr>
        <p:spPr>
          <a:xfrm>
            <a:off x="9583826" y="2685974"/>
            <a:ext cx="184434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Cybersecurity Maturity Assessments</a:t>
            </a:r>
            <a:endParaRPr lang="en-US" sz="1000" dirty="0"/>
          </a:p>
        </p:txBody>
      </p:sp>
      <p:pic>
        <p:nvPicPr>
          <p:cNvPr id="52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36024" y="3162757"/>
            <a:ext cx="133502" cy="133502"/>
          </a:xfrm>
          <a:prstGeom prst="rect">
            <a:avLst/>
          </a:prstGeom>
        </p:spPr>
      </p:pic>
      <p:sp>
        <p:nvSpPr>
          <p:cNvPr id="53" name="Text 45"/>
          <p:cNvSpPr txBox="1"/>
          <p:nvPr/>
        </p:nvSpPr>
        <p:spPr>
          <a:xfrm>
            <a:off x="9583826" y="3038399"/>
            <a:ext cx="1912849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Regulatory Compliance Audits</a:t>
            </a:r>
            <a:endParaRPr lang="en-US" sz="1000" dirty="0"/>
          </a:p>
        </p:txBody>
      </p:sp>
      <p:sp>
        <p:nvSpPr>
          <p:cNvPr id="54" name="Shape 46"/>
          <p:cNvSpPr/>
          <p:nvPr/>
        </p:nvSpPr>
        <p:spPr>
          <a:xfrm>
            <a:off x="9021470" y="3543378"/>
            <a:ext cx="2562149" cy="2943376"/>
          </a:xfrm>
          <a:prstGeom prst="roundRect">
            <a:avLst>
              <a:gd name="adj" fmla="val 1061"/>
            </a:avLst>
          </a:prstGeom>
          <a:solidFill>
            <a:srgbClr val="0B1C33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55" name="Shape 47"/>
          <p:cNvSpPr/>
          <p:nvPr/>
        </p:nvSpPr>
        <p:spPr>
          <a:xfrm>
            <a:off x="10362895" y="3410407"/>
            <a:ext cx="1218895" cy="1218895"/>
          </a:xfrm>
          <a:prstGeom prst="rect">
            <a:avLst/>
          </a:prstGeom>
          <a:solidFill>
            <a:srgbClr val="E63946">
              <a:alpha val="10000"/>
            </a:srgbClr>
          </a:solidFill>
          <a:ln/>
        </p:spPr>
      </p:sp>
      <p:sp>
        <p:nvSpPr>
          <p:cNvPr id="56" name="Shape 48"/>
          <p:cNvSpPr/>
          <p:nvPr/>
        </p:nvSpPr>
        <p:spPr>
          <a:xfrm>
            <a:off x="9021470" y="7124548"/>
            <a:ext cx="914400" cy="914400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57" name="Text 49"/>
          <p:cNvSpPr txBox="1"/>
          <p:nvPr/>
        </p:nvSpPr>
        <p:spPr>
          <a:xfrm>
            <a:off x="9325966" y="3657905"/>
            <a:ext cx="1400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Get in Touch</a:t>
            </a:r>
            <a:endParaRPr lang="en-US" sz="1500" dirty="0"/>
          </a:p>
        </p:txBody>
      </p:sp>
      <p:sp>
        <p:nvSpPr>
          <p:cNvPr id="58" name="Text 50"/>
          <p:cNvSpPr txBox="1"/>
          <p:nvPr/>
        </p:nvSpPr>
        <p:spPr>
          <a:xfrm>
            <a:off x="9278341" y="3934054"/>
            <a:ext cx="2137256" cy="3422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Ready to strengthen your risk posture? Schedule a consultation today.</a:t>
            </a:r>
            <a:endParaRPr lang="en-US" sz="900" dirty="0"/>
          </a:p>
        </p:txBody>
      </p:sp>
      <p:sp>
        <p:nvSpPr>
          <p:cNvPr id="59" name="Shape 51"/>
          <p:cNvSpPr/>
          <p:nvPr/>
        </p:nvSpPr>
        <p:spPr>
          <a:xfrm>
            <a:off x="9325966" y="4352773"/>
            <a:ext cx="304495" cy="304495"/>
          </a:xfrm>
          <a:prstGeom prst="roundRect">
            <a:avLst>
              <a:gd name="adj" fmla="val 37538"/>
            </a:avLst>
          </a:prstGeom>
          <a:solidFill>
            <a:srgbClr val="162A45"/>
          </a:solidFill>
          <a:ln/>
        </p:spPr>
      </p:sp>
      <p:pic>
        <p:nvPicPr>
          <p:cNvPr id="60" name="Image 6" descr="preencoded.png"/>
          <p:cNvPicPr>
            <a:picLocks noChangeAspect="1"/>
          </p:cNvPicPr>
          <p:nvPr/>
        </p:nvPicPr>
        <p:blipFill>
          <a:blip r:embed="rId5"/>
          <a:srcRect t="-100" b="-100"/>
          <a:stretch/>
        </p:blipFill>
        <p:spPr>
          <a:xfrm>
            <a:off x="9421978" y="4429582"/>
            <a:ext cx="114300" cy="152705"/>
          </a:xfrm>
          <a:prstGeom prst="rect">
            <a:avLst/>
          </a:prstGeom>
        </p:spPr>
      </p:pic>
      <p:sp>
        <p:nvSpPr>
          <p:cNvPr id="61" name="Shape 52"/>
          <p:cNvSpPr/>
          <p:nvPr/>
        </p:nvSpPr>
        <p:spPr>
          <a:xfrm>
            <a:off x="9325966" y="5105400"/>
            <a:ext cx="304495" cy="304495"/>
          </a:xfrm>
          <a:prstGeom prst="roundRect">
            <a:avLst>
              <a:gd name="adj" fmla="val 37538"/>
            </a:avLst>
          </a:prstGeom>
          <a:solidFill>
            <a:srgbClr val="162A45"/>
          </a:solidFill>
          <a:ln/>
        </p:spPr>
      </p:sp>
      <p:pic>
        <p:nvPicPr>
          <p:cNvPr id="62" name="Image 7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402775" y="5181295"/>
            <a:ext cx="152705" cy="152705"/>
          </a:xfrm>
          <a:prstGeom prst="rect">
            <a:avLst/>
          </a:prstGeom>
        </p:spPr>
      </p:pic>
      <p:sp>
        <p:nvSpPr>
          <p:cNvPr id="63" name="Shape 53"/>
          <p:cNvSpPr/>
          <p:nvPr/>
        </p:nvSpPr>
        <p:spPr>
          <a:xfrm>
            <a:off x="9325966" y="5524805"/>
            <a:ext cx="304495" cy="304495"/>
          </a:xfrm>
          <a:prstGeom prst="roundRect">
            <a:avLst>
              <a:gd name="adj" fmla="val 37538"/>
            </a:avLst>
          </a:prstGeom>
          <a:solidFill>
            <a:srgbClr val="162A45"/>
          </a:solidFill>
          <a:ln/>
        </p:spPr>
      </p:sp>
      <p:pic>
        <p:nvPicPr>
          <p:cNvPr id="64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402775" y="5600700"/>
            <a:ext cx="152705" cy="152705"/>
          </a:xfrm>
          <a:prstGeom prst="rect">
            <a:avLst/>
          </a:prstGeom>
        </p:spPr>
      </p:pic>
      <p:sp>
        <p:nvSpPr>
          <p:cNvPr id="65" name="Text 54"/>
          <p:cNvSpPr txBox="1"/>
          <p:nvPr/>
        </p:nvSpPr>
        <p:spPr>
          <a:xfrm>
            <a:off x="9783166" y="4362831"/>
            <a:ext cx="106253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Headquarters</a:t>
            </a:r>
            <a:endParaRPr lang="en-US" sz="1000" dirty="0"/>
          </a:p>
        </p:txBody>
      </p:sp>
      <p:sp>
        <p:nvSpPr>
          <p:cNvPr id="66" name="Text 55"/>
          <p:cNvSpPr txBox="1"/>
          <p:nvPr/>
        </p:nvSpPr>
        <p:spPr>
          <a:xfrm>
            <a:off x="9783166" y="4533824"/>
            <a:ext cx="14484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123 Business District Ave, Suite 400</a:t>
            </a:r>
            <a:endParaRPr lang="en-US" sz="900" dirty="0"/>
          </a:p>
        </p:txBody>
      </p:sp>
      <p:sp>
        <p:nvSpPr>
          <p:cNvPr id="67" name="Text 56"/>
          <p:cNvSpPr txBox="1"/>
          <p:nvPr/>
        </p:nvSpPr>
        <p:spPr>
          <a:xfrm>
            <a:off x="9783166" y="4838319"/>
            <a:ext cx="11622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New York, NY 10001</a:t>
            </a:r>
            <a:endParaRPr lang="en-US" sz="900" dirty="0"/>
          </a:p>
        </p:txBody>
      </p:sp>
      <p:sp>
        <p:nvSpPr>
          <p:cNvPr id="68" name="Text 57"/>
          <p:cNvSpPr txBox="1"/>
          <p:nvPr/>
        </p:nvSpPr>
        <p:spPr>
          <a:xfrm>
            <a:off x="9783166" y="5096256"/>
            <a:ext cx="71048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Email Us</a:t>
            </a:r>
            <a:endParaRPr lang="en-US" sz="1000" dirty="0"/>
          </a:p>
        </p:txBody>
      </p:sp>
      <p:sp>
        <p:nvSpPr>
          <p:cNvPr id="69" name="Text 58"/>
          <p:cNvSpPr txBox="1"/>
          <p:nvPr/>
        </p:nvSpPr>
        <p:spPr>
          <a:xfrm>
            <a:off x="9783166" y="5267249"/>
            <a:ext cx="158191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contact@riskconsulting.com</a:t>
            </a:r>
            <a:endParaRPr lang="en-US" sz="900" dirty="0"/>
          </a:p>
        </p:txBody>
      </p:sp>
      <p:sp>
        <p:nvSpPr>
          <p:cNvPr id="70" name="Text 59"/>
          <p:cNvSpPr txBox="1"/>
          <p:nvPr/>
        </p:nvSpPr>
        <p:spPr>
          <a:xfrm>
            <a:off x="9783166" y="5514746"/>
            <a:ext cx="57698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Call Us</a:t>
            </a:r>
            <a:endParaRPr lang="en-US" sz="1000" dirty="0"/>
          </a:p>
        </p:txBody>
      </p:sp>
      <p:sp>
        <p:nvSpPr>
          <p:cNvPr id="71" name="Text 60"/>
          <p:cNvSpPr txBox="1"/>
          <p:nvPr/>
        </p:nvSpPr>
        <p:spPr>
          <a:xfrm>
            <a:off x="9783166" y="5686654"/>
            <a:ext cx="10387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+1 (555) 123-4567</a:t>
            </a:r>
            <a:endParaRPr lang="en-US" sz="900" dirty="0"/>
          </a:p>
        </p:txBody>
      </p:sp>
      <p:sp>
        <p:nvSpPr>
          <p:cNvPr id="72" name="Shape 61"/>
          <p:cNvSpPr/>
          <p:nvPr/>
        </p:nvSpPr>
        <p:spPr>
          <a:xfrm>
            <a:off x="9325966" y="5981549"/>
            <a:ext cx="1952244" cy="391210"/>
          </a:xfrm>
          <a:prstGeom prst="roundRect">
            <a:avLst>
              <a:gd name="adj" fmla="val 9370"/>
            </a:avLst>
          </a:prstGeom>
          <a:solidFill>
            <a:srgbClr val="E63946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73" name="Image 9" descr="preencoded.png"/>
          <p:cNvPicPr>
            <a:picLocks noChangeAspect="1"/>
          </p:cNvPicPr>
          <p:nvPr/>
        </p:nvPicPr>
        <p:blipFill>
          <a:blip r:embed="rId8"/>
          <a:srcRect l="-2838" r="-2838"/>
          <a:stretch/>
        </p:blipFill>
        <p:spPr>
          <a:xfrm>
            <a:off x="10906201" y="6124956"/>
            <a:ext cx="123444" cy="133502"/>
          </a:xfrm>
          <a:prstGeom prst="rect">
            <a:avLst/>
          </a:prstGeom>
        </p:spPr>
      </p:pic>
      <p:sp>
        <p:nvSpPr>
          <p:cNvPr id="74" name="Text 62"/>
          <p:cNvSpPr txBox="1"/>
          <p:nvPr/>
        </p:nvSpPr>
        <p:spPr>
          <a:xfrm>
            <a:off x="9563710" y="6010656"/>
            <a:ext cx="1386230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BOOK STRATEGY SESSION</a:t>
            </a:r>
            <a:endParaRPr lang="en-US" sz="1000" dirty="0"/>
          </a:p>
        </p:txBody>
      </p:sp>
      <p:sp>
        <p:nvSpPr>
          <p:cNvPr id="75" name="Shape 63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0B1C33"/>
          </a:solidFill>
          <a:ln/>
        </p:spPr>
      </p:sp>
      <p:sp>
        <p:nvSpPr>
          <p:cNvPr id="76" name="Shape 64"/>
          <p:cNvSpPr/>
          <p:nvPr/>
        </p:nvSpPr>
        <p:spPr>
          <a:xfrm>
            <a:off x="609905" y="267005"/>
            <a:ext cx="75895" cy="3813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77" name="Text 65"/>
          <p:cNvSpPr txBox="1"/>
          <p:nvPr/>
        </p:nvSpPr>
        <p:spPr>
          <a:xfrm>
            <a:off x="914400" y="161849"/>
            <a:ext cx="3024835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About Us &amp; Contact</a:t>
            </a:r>
            <a:endParaRPr lang="en-US" sz="2200" dirty="0"/>
          </a:p>
        </p:txBody>
      </p:sp>
      <p:sp>
        <p:nvSpPr>
          <p:cNvPr id="78" name="Text 66"/>
          <p:cNvSpPr txBox="1"/>
          <p:nvPr/>
        </p:nvSpPr>
        <p:spPr>
          <a:xfrm>
            <a:off x="914400" y="552298"/>
            <a:ext cx="237652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Your Partner in Enterprise Resilience</a:t>
            </a:r>
            <a:endParaRPr lang="en-US" sz="1000" dirty="0"/>
          </a:p>
        </p:txBody>
      </p:sp>
      <p:pic>
        <p:nvPicPr>
          <p:cNvPr id="79" name="Image 10" descr="preencoded.png"/>
          <p:cNvPicPr>
            <a:picLocks noChangeAspect="1"/>
          </p:cNvPicPr>
          <p:nvPr/>
        </p:nvPicPr>
        <p:blipFill>
          <a:blip r:embed="rId9">
            <a:alphaModFix amt="80000"/>
          </a:blip>
          <a:srcRect l="-1064" r="-1064"/>
          <a:stretch/>
        </p:blipFill>
        <p:spPr>
          <a:xfrm>
            <a:off x="10088575" y="371246"/>
            <a:ext cx="219456" cy="171907"/>
          </a:xfrm>
          <a:prstGeom prst="rect">
            <a:avLst/>
          </a:prstGeom>
        </p:spPr>
      </p:pic>
      <p:sp>
        <p:nvSpPr>
          <p:cNvPr id="80" name="Text 67"/>
          <p:cNvSpPr txBox="1"/>
          <p:nvPr/>
        </p:nvSpPr>
        <p:spPr>
          <a:xfrm>
            <a:off x="10421417" y="371246"/>
            <a:ext cx="126278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LET'S CONNECT</a:t>
            </a:r>
            <a:endParaRPr lang="en-US" sz="1000" dirty="0"/>
          </a:p>
        </p:txBody>
      </p:sp>
      <p:pic>
        <p:nvPicPr>
          <p:cNvPr id="81" name="Image 11" descr="preencoded.png"/>
          <p:cNvPicPr>
            <a:picLocks noChangeAspect="1"/>
          </p:cNvPicPr>
          <p:nvPr/>
        </p:nvPicPr>
        <p:blipFill>
          <a:blip r:embed="rId10">
            <a:alphaModFix amt="10000"/>
          </a:blip>
          <a:srcRect l="-83350" r="-83350"/>
          <a:stretch/>
        </p:blipFill>
        <p:spPr>
          <a:xfrm>
            <a:off x="9753905" y="0"/>
            <a:ext cx="2438705" cy="914400"/>
          </a:xfrm>
          <a:prstGeom prst="rect">
            <a:avLst/>
          </a:prstGeom>
        </p:spPr>
      </p:pic>
      <p:sp>
        <p:nvSpPr>
          <p:cNvPr id="83" name="Shape 69"/>
          <p:cNvSpPr/>
          <p:nvPr/>
        </p:nvSpPr>
        <p:spPr>
          <a:xfrm>
            <a:off x="0" y="9239098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84" name="Text 70"/>
          <p:cNvSpPr txBox="1"/>
          <p:nvPr/>
        </p:nvSpPr>
        <p:spPr>
          <a:xfrm>
            <a:off x="600609" y="6595872"/>
            <a:ext cx="27916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CONFIDENTIAL &amp; PROPRIETARY</a:t>
            </a:r>
            <a:endParaRPr lang="en-US" sz="1200" dirty="0"/>
          </a:p>
        </p:txBody>
      </p:sp>
      <p:sp>
        <p:nvSpPr>
          <p:cNvPr id="85" name="Text 71"/>
          <p:cNvSpPr txBox="1"/>
          <p:nvPr/>
        </p:nvSpPr>
        <p:spPr>
          <a:xfrm>
            <a:off x="10726827" y="6596253"/>
            <a:ext cx="7242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Page 35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6D5A6-EB76-4E73-D489-989A967B6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7F229E0-E358-B586-348C-E793545567BE}"/>
              </a:ext>
            </a:extLst>
          </p:cNvPr>
          <p:cNvSpPr/>
          <p:nvPr/>
        </p:nvSpPr>
        <p:spPr>
          <a:xfrm>
            <a:off x="0" y="0"/>
            <a:ext cx="12191695" cy="682050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9E3B0AC-8B91-6467-7822-544586B84CAF}"/>
              </a:ext>
            </a:extLst>
          </p:cNvPr>
          <p:cNvSpPr/>
          <p:nvPr/>
        </p:nvSpPr>
        <p:spPr>
          <a:xfrm>
            <a:off x="8649310" y="0"/>
            <a:ext cx="4038905" cy="6858001"/>
          </a:xfrm>
          <a:prstGeom prst="rect">
            <a:avLst/>
          </a:prstGeom>
          <a:solidFill>
            <a:srgbClr val="F9FAFB"/>
          </a:solidFill>
          <a:ln/>
        </p:spPr>
      </p:sp>
      <p:sp>
        <p:nvSpPr>
          <p:cNvPr id="49" name="Shape 46">
            <a:extLst>
              <a:ext uri="{FF2B5EF4-FFF2-40B4-BE49-F238E27FC236}">
                <a16:creationId xmlns:a16="http://schemas.microsoft.com/office/drawing/2014/main" id="{7FAEE07A-F6D0-04FF-A5AC-7F3F7D93606E}"/>
              </a:ext>
            </a:extLst>
          </p:cNvPr>
          <p:cNvSpPr/>
          <p:nvPr/>
        </p:nvSpPr>
        <p:spPr>
          <a:xfrm>
            <a:off x="0" y="1"/>
            <a:ext cx="8658454" cy="6858000"/>
          </a:xfrm>
          <a:prstGeom prst="rect">
            <a:avLst/>
          </a:prstGeom>
          <a:solidFill>
            <a:srgbClr val="0B1C33"/>
          </a:solidFill>
          <a:ln/>
        </p:spPr>
      </p:sp>
      <p:pic>
        <p:nvPicPr>
          <p:cNvPr id="50" name="Image 1" descr="preencoded.png">
            <a:extLst>
              <a:ext uri="{FF2B5EF4-FFF2-40B4-BE49-F238E27FC236}">
                <a16:creationId xmlns:a16="http://schemas.microsoft.com/office/drawing/2014/main" id="{79EA67E4-C902-ECE5-F981-5B619C75E9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rcRect l="-111" r="-111"/>
          <a:stretch/>
        </p:blipFill>
        <p:spPr>
          <a:xfrm>
            <a:off x="0" y="0"/>
            <a:ext cx="8658454" cy="7181697"/>
          </a:xfrm>
          <a:prstGeom prst="rect">
            <a:avLst/>
          </a:prstGeom>
        </p:spPr>
      </p:pic>
      <p:sp>
        <p:nvSpPr>
          <p:cNvPr id="51" name="Shape 47">
            <a:extLst>
              <a:ext uri="{FF2B5EF4-FFF2-40B4-BE49-F238E27FC236}">
                <a16:creationId xmlns:a16="http://schemas.microsoft.com/office/drawing/2014/main" id="{E0A0B3DC-CF76-2AE6-3BFA-47FE76F94078}"/>
              </a:ext>
            </a:extLst>
          </p:cNvPr>
          <p:cNvSpPr/>
          <p:nvPr/>
        </p:nvSpPr>
        <p:spPr>
          <a:xfrm>
            <a:off x="381305" y="685800"/>
            <a:ext cx="381305" cy="57607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52" name="Text 48">
            <a:extLst>
              <a:ext uri="{FF2B5EF4-FFF2-40B4-BE49-F238E27FC236}">
                <a16:creationId xmlns:a16="http://schemas.microsoft.com/office/drawing/2014/main" id="{962C2847-E4F1-5B74-5697-A6BC4589A7A1}"/>
              </a:ext>
            </a:extLst>
          </p:cNvPr>
          <p:cNvSpPr txBox="1"/>
          <p:nvPr/>
        </p:nvSpPr>
        <p:spPr>
          <a:xfrm>
            <a:off x="381305" y="972007"/>
            <a:ext cx="16194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More…</a:t>
            </a:r>
            <a:endParaRPr lang="en-US" sz="2700" dirty="0"/>
          </a:p>
        </p:txBody>
      </p:sp>
      <p:sp>
        <p:nvSpPr>
          <p:cNvPr id="54" name="Text 50">
            <a:extLst>
              <a:ext uri="{FF2B5EF4-FFF2-40B4-BE49-F238E27FC236}">
                <a16:creationId xmlns:a16="http://schemas.microsoft.com/office/drawing/2014/main" id="{186B8CEF-E36E-0651-FFB0-921C759581AF}"/>
              </a:ext>
            </a:extLst>
          </p:cNvPr>
          <p:cNvSpPr txBox="1"/>
          <p:nvPr/>
        </p:nvSpPr>
        <p:spPr>
          <a:xfrm>
            <a:off x="369875" y="2838298"/>
            <a:ext cx="8083753" cy="161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dirty="0">
                <a:solidFill>
                  <a:srgbClr val="D1D5DB">
                    <a:alpha val="9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Even more for you. 30 more on business risk management are available for purchase.</a:t>
            </a:r>
          </a:p>
        </p:txBody>
      </p:sp>
      <p:pic>
        <p:nvPicPr>
          <p:cNvPr id="55" name="Image 2" descr="preencoded.png">
            <a:extLst>
              <a:ext uri="{FF2B5EF4-FFF2-40B4-BE49-F238E27FC236}">
                <a16:creationId xmlns:a16="http://schemas.microsoft.com/office/drawing/2014/main" id="{397AAB76-0516-FFC1-5E0A-887C13067C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496824" y="6334049"/>
            <a:ext cx="228600" cy="228600"/>
          </a:xfrm>
          <a:prstGeom prst="rect">
            <a:avLst/>
          </a:prstGeom>
        </p:spPr>
      </p:pic>
      <p:sp>
        <p:nvSpPr>
          <p:cNvPr id="56" name="Shape 51">
            <a:extLst>
              <a:ext uri="{FF2B5EF4-FFF2-40B4-BE49-F238E27FC236}">
                <a16:creationId xmlns:a16="http://schemas.microsoft.com/office/drawing/2014/main" id="{D4CC6020-7E5A-42C5-D0FC-57F75679FE60}"/>
              </a:ext>
            </a:extLst>
          </p:cNvPr>
          <p:cNvSpPr/>
          <p:nvPr/>
        </p:nvSpPr>
        <p:spPr>
          <a:xfrm>
            <a:off x="877214" y="6442863"/>
            <a:ext cx="609905" cy="9144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pic>
        <p:nvPicPr>
          <p:cNvPr id="60" name="Image 59" descr="Une image contenant texte, capture d’écran, logiciel, Police&#10;&#10;Le contenu généré par l’IA peut être incorrect.">
            <a:extLst>
              <a:ext uri="{FF2B5EF4-FFF2-40B4-BE49-F238E27FC236}">
                <a16:creationId xmlns:a16="http://schemas.microsoft.com/office/drawing/2014/main" id="{1BF1173F-4F16-A57D-E4F2-A81D04102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312" y="134112"/>
            <a:ext cx="3199538" cy="1810512"/>
          </a:xfrm>
          <a:prstGeom prst="rect">
            <a:avLst/>
          </a:prstGeom>
        </p:spPr>
      </p:pic>
      <p:pic>
        <p:nvPicPr>
          <p:cNvPr id="62" name="Image 61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4A9E2FBA-9727-ABAF-5E11-118F3E70A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12" y="2060448"/>
            <a:ext cx="3199538" cy="1830481"/>
          </a:xfrm>
          <a:prstGeom prst="rect">
            <a:avLst/>
          </a:prstGeom>
        </p:spPr>
      </p:pic>
      <p:pic>
        <p:nvPicPr>
          <p:cNvPr id="64" name="Image 63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19EB3FE6-7A30-7E11-038C-922325826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4312" y="4037233"/>
            <a:ext cx="3150690" cy="17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5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7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524305"/>
            <a:ext cx="12191695" cy="448056"/>
          </a:xfrm>
          <a:prstGeom prst="rect">
            <a:avLst/>
          </a:prstGeom>
          <a:solidFill>
            <a:srgbClr val="142845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1963217"/>
            <a:ext cx="12191695" cy="9144"/>
          </a:xfrm>
          <a:prstGeom prst="rect">
            <a:avLst/>
          </a:prstGeom>
          <a:solidFill>
            <a:srgbClr val="374151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l="-33" r="-33"/>
          <a:stretch/>
        </p:blipFill>
        <p:spPr>
          <a:xfrm>
            <a:off x="609905" y="1666951"/>
            <a:ext cx="171907" cy="152705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857707" y="1657807"/>
            <a:ext cx="138623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41 Premium Slides</a:t>
            </a:r>
            <a:endParaRPr lang="en-US" sz="10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44191" y="1666951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2672791" y="1657807"/>
            <a:ext cx="2583181" cy="1959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indent="0">
              <a:buNone/>
              <a:defRPr sz="1000" b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defRPr>
            </a:lvl1pPr>
          </a:lstStyle>
          <a:p>
            <a:r>
              <a:rPr lang="en-US" dirty="0"/>
              <a:t>Customization Level 100% Editable</a:t>
            </a:r>
          </a:p>
        </p:txBody>
      </p:sp>
      <p:sp>
        <p:nvSpPr>
          <p:cNvPr id="11" name="Shape 6"/>
          <p:cNvSpPr/>
          <p:nvPr/>
        </p:nvSpPr>
        <p:spPr>
          <a:xfrm>
            <a:off x="10036454" y="1638605"/>
            <a:ext cx="599846" cy="209398"/>
          </a:xfrm>
          <a:prstGeom prst="roundRect">
            <a:avLst>
              <a:gd name="adj" fmla="val 79396"/>
            </a:avLst>
          </a:prstGeom>
          <a:noFill/>
          <a:ln w="12700">
            <a:solidFill>
              <a:srgbClr val="6B7280"/>
            </a:solidFill>
            <a:prstDash val="solid"/>
          </a:ln>
        </p:spPr>
      </p:sp>
      <p:sp>
        <p:nvSpPr>
          <p:cNvPr id="12" name="Text 7"/>
          <p:cNvSpPr txBox="1"/>
          <p:nvPr/>
        </p:nvSpPr>
        <p:spPr>
          <a:xfrm>
            <a:off x="10122408" y="1657807"/>
            <a:ext cx="51480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16:9 HD</a:t>
            </a:r>
            <a:endParaRPr lang="en-US" sz="900" dirty="0"/>
          </a:p>
        </p:txBody>
      </p:sp>
      <p:sp>
        <p:nvSpPr>
          <p:cNvPr id="13" name="Shape 8"/>
          <p:cNvSpPr/>
          <p:nvPr/>
        </p:nvSpPr>
        <p:spPr>
          <a:xfrm>
            <a:off x="10707624" y="1638605"/>
            <a:ext cx="875995" cy="209398"/>
          </a:xfrm>
          <a:prstGeom prst="roundRect">
            <a:avLst>
              <a:gd name="adj" fmla="val 79396"/>
            </a:avLst>
          </a:prstGeom>
          <a:noFill/>
          <a:ln w="12700">
            <a:solidFill>
              <a:srgbClr val="6B7280"/>
            </a:solidFill>
            <a:prstDash val="solid"/>
          </a:ln>
        </p:spPr>
      </p:sp>
      <p:sp>
        <p:nvSpPr>
          <p:cNvPr id="14" name="Text 9"/>
          <p:cNvSpPr txBox="1"/>
          <p:nvPr/>
        </p:nvSpPr>
        <p:spPr>
          <a:xfrm>
            <a:off x="10793578" y="1657807"/>
            <a:ext cx="79095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Fully Editable</a:t>
            </a:r>
            <a:endParaRPr lang="en-US" sz="900" dirty="0"/>
          </a:p>
        </p:txBody>
      </p:sp>
      <p:sp>
        <p:nvSpPr>
          <p:cNvPr id="15" name="Shape 10"/>
          <p:cNvSpPr/>
          <p:nvPr/>
        </p:nvSpPr>
        <p:spPr>
          <a:xfrm>
            <a:off x="3658" y="1980666"/>
            <a:ext cx="12191695" cy="4877410"/>
          </a:xfrm>
          <a:prstGeom prst="rect">
            <a:avLst/>
          </a:prstGeom>
          <a:solidFill>
            <a:srgbClr val="F8F9FA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905" y="2086280"/>
            <a:ext cx="171907" cy="171907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857707" y="2038731"/>
            <a:ext cx="224393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FEATURE CATEGORIES</a:t>
            </a:r>
            <a:endParaRPr lang="en-US" sz="1300" dirty="0"/>
          </a:p>
        </p:txBody>
      </p:sp>
      <p:sp>
        <p:nvSpPr>
          <p:cNvPr id="18" name="Shape 12"/>
          <p:cNvSpPr/>
          <p:nvPr/>
        </p:nvSpPr>
        <p:spPr>
          <a:xfrm>
            <a:off x="609905" y="2333700"/>
            <a:ext cx="3933749" cy="974641"/>
          </a:xfrm>
          <a:prstGeom prst="roundRect">
            <a:avLst>
              <a:gd name="adj" fmla="val 83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9" name="Shape 13"/>
          <p:cNvSpPr/>
          <p:nvPr/>
        </p:nvSpPr>
        <p:spPr>
          <a:xfrm>
            <a:off x="609905" y="2333701"/>
            <a:ext cx="38405" cy="1032358"/>
          </a:xfrm>
          <a:prstGeom prst="rect">
            <a:avLst/>
          </a:prstGeom>
          <a:solidFill>
            <a:srgbClr val="E5E7EB"/>
          </a:solidFill>
          <a:ln/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6054" y="2571445"/>
            <a:ext cx="133502" cy="67619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1181405" y="2553158"/>
            <a:ext cx="1110082" cy="87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Foundations</a:t>
            </a:r>
            <a:endParaRPr lang="en-US" sz="1000" dirty="0"/>
          </a:p>
        </p:txBody>
      </p:sp>
      <p:sp>
        <p:nvSpPr>
          <p:cNvPr id="22" name="Text 15"/>
          <p:cNvSpPr txBox="1"/>
          <p:nvPr/>
        </p:nvSpPr>
        <p:spPr>
          <a:xfrm>
            <a:off x="800100" y="2857653"/>
            <a:ext cx="2724912" cy="82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Core frameworks establishing the risk ecosystem.</a:t>
            </a:r>
            <a:endParaRPr lang="en-US" sz="900" dirty="0"/>
          </a:p>
        </p:txBody>
      </p:sp>
      <p:sp>
        <p:nvSpPr>
          <p:cNvPr id="23" name="Shape 16"/>
          <p:cNvSpPr/>
          <p:nvPr/>
        </p:nvSpPr>
        <p:spPr>
          <a:xfrm>
            <a:off x="783183" y="3041338"/>
            <a:ext cx="1181405" cy="154228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24" name="Text 17"/>
          <p:cNvSpPr txBox="1"/>
          <p:nvPr/>
        </p:nvSpPr>
        <p:spPr>
          <a:xfrm>
            <a:off x="859078" y="3098944"/>
            <a:ext cx="1143000" cy="91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Governance</a:t>
            </a:r>
            <a:endParaRPr lang="en-US" sz="1200" dirty="0"/>
          </a:p>
        </p:txBody>
      </p:sp>
      <p:sp>
        <p:nvSpPr>
          <p:cNvPr id="25" name="Shape 18"/>
          <p:cNvSpPr/>
          <p:nvPr/>
        </p:nvSpPr>
        <p:spPr>
          <a:xfrm>
            <a:off x="1994763" y="3041338"/>
            <a:ext cx="1314907" cy="154228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26" name="Text 19"/>
          <p:cNvSpPr txBox="1"/>
          <p:nvPr/>
        </p:nvSpPr>
        <p:spPr>
          <a:xfrm>
            <a:off x="2071573" y="3098944"/>
            <a:ext cx="1276502" cy="91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 Appetite</a:t>
            </a:r>
            <a:endParaRPr lang="en-US" sz="1200" dirty="0"/>
          </a:p>
        </p:txBody>
      </p:sp>
      <p:sp>
        <p:nvSpPr>
          <p:cNvPr id="27" name="Shape 20"/>
          <p:cNvSpPr/>
          <p:nvPr/>
        </p:nvSpPr>
        <p:spPr>
          <a:xfrm>
            <a:off x="3340760" y="3041338"/>
            <a:ext cx="790956" cy="154228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28" name="Text 21"/>
          <p:cNvSpPr txBox="1"/>
          <p:nvPr/>
        </p:nvSpPr>
        <p:spPr>
          <a:xfrm>
            <a:off x="3417569" y="3098944"/>
            <a:ext cx="752551" cy="91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RSCA</a:t>
            </a:r>
            <a:endParaRPr lang="en-US" sz="1200" dirty="0"/>
          </a:p>
        </p:txBody>
      </p:sp>
      <p:sp>
        <p:nvSpPr>
          <p:cNvPr id="31" name="Shape 24"/>
          <p:cNvSpPr/>
          <p:nvPr/>
        </p:nvSpPr>
        <p:spPr>
          <a:xfrm>
            <a:off x="4691786" y="2333701"/>
            <a:ext cx="3933749" cy="949038"/>
          </a:xfrm>
          <a:prstGeom prst="roundRect">
            <a:avLst>
              <a:gd name="adj" fmla="val 83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4691786" y="2333701"/>
            <a:ext cx="38405" cy="1032358"/>
          </a:xfrm>
          <a:prstGeom prst="rect">
            <a:avLst/>
          </a:prstGeom>
          <a:solidFill>
            <a:srgbClr val="E5E7EB"/>
          </a:solidFill>
          <a:ln/>
        </p:spPr>
      </p:sp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7"/>
          <a:srcRect l="-2512" r="-2512"/>
          <a:stretch/>
        </p:blipFill>
        <p:spPr>
          <a:xfrm>
            <a:off x="4982566" y="2571445"/>
            <a:ext cx="105156" cy="67619"/>
          </a:xfrm>
          <a:prstGeom prst="rect">
            <a:avLst/>
          </a:prstGeom>
        </p:spPr>
      </p:pic>
      <p:sp>
        <p:nvSpPr>
          <p:cNvPr id="34" name="Text 26"/>
          <p:cNvSpPr txBox="1"/>
          <p:nvPr/>
        </p:nvSpPr>
        <p:spPr>
          <a:xfrm>
            <a:off x="5263286" y="2553158"/>
            <a:ext cx="1748333" cy="87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Quantitative Analysis</a:t>
            </a:r>
            <a:endParaRPr lang="en-US" sz="1000" dirty="0"/>
          </a:p>
        </p:txBody>
      </p:sp>
      <p:sp>
        <p:nvSpPr>
          <p:cNvPr id="35" name="Text 27"/>
          <p:cNvSpPr txBox="1"/>
          <p:nvPr/>
        </p:nvSpPr>
        <p:spPr>
          <a:xfrm>
            <a:off x="4882896" y="2857653"/>
            <a:ext cx="2143354" cy="82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Advanced modeling and stress testing.</a:t>
            </a:r>
            <a:endParaRPr lang="en-US" sz="900" dirty="0"/>
          </a:p>
        </p:txBody>
      </p:sp>
      <p:sp>
        <p:nvSpPr>
          <p:cNvPr id="36" name="Shape 28"/>
          <p:cNvSpPr/>
          <p:nvPr/>
        </p:nvSpPr>
        <p:spPr>
          <a:xfrm>
            <a:off x="4865979" y="3041338"/>
            <a:ext cx="990295" cy="154228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37" name="Text 29"/>
          <p:cNvSpPr txBox="1"/>
          <p:nvPr/>
        </p:nvSpPr>
        <p:spPr>
          <a:xfrm>
            <a:off x="4941874" y="3098944"/>
            <a:ext cx="952805" cy="91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Scenarios</a:t>
            </a:r>
            <a:endParaRPr lang="en-US" sz="1200" dirty="0"/>
          </a:p>
        </p:txBody>
      </p:sp>
      <p:sp>
        <p:nvSpPr>
          <p:cNvPr id="38" name="Shape 30"/>
          <p:cNvSpPr/>
          <p:nvPr/>
        </p:nvSpPr>
        <p:spPr>
          <a:xfrm>
            <a:off x="5893765" y="3041338"/>
            <a:ext cx="1371600" cy="154228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39" name="Text 31"/>
          <p:cNvSpPr txBox="1"/>
          <p:nvPr/>
        </p:nvSpPr>
        <p:spPr>
          <a:xfrm>
            <a:off x="5969660" y="3098944"/>
            <a:ext cx="1334110" cy="91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Stress Testing</a:t>
            </a:r>
            <a:endParaRPr lang="en-US" sz="1200" dirty="0"/>
          </a:p>
        </p:txBody>
      </p:sp>
      <p:sp>
        <p:nvSpPr>
          <p:cNvPr id="40" name="Shape 32"/>
          <p:cNvSpPr/>
          <p:nvPr/>
        </p:nvSpPr>
        <p:spPr>
          <a:xfrm>
            <a:off x="7295464" y="3061683"/>
            <a:ext cx="1200607" cy="154228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41" name="Text 33"/>
          <p:cNvSpPr txBox="1"/>
          <p:nvPr/>
        </p:nvSpPr>
        <p:spPr>
          <a:xfrm>
            <a:off x="7424928" y="3070750"/>
            <a:ext cx="1162202" cy="91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Monte Carlo</a:t>
            </a:r>
            <a:endParaRPr lang="en-US" sz="1200" dirty="0"/>
          </a:p>
        </p:txBody>
      </p:sp>
      <p:sp>
        <p:nvSpPr>
          <p:cNvPr id="44" name="Shape 36"/>
          <p:cNvSpPr/>
          <p:nvPr/>
        </p:nvSpPr>
        <p:spPr>
          <a:xfrm>
            <a:off x="602591" y="3409341"/>
            <a:ext cx="3933749" cy="1428902"/>
          </a:xfrm>
          <a:prstGeom prst="roundRect">
            <a:avLst>
              <a:gd name="adj" fmla="val 83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5" name="Shape 37"/>
          <p:cNvSpPr/>
          <p:nvPr/>
        </p:nvSpPr>
        <p:spPr>
          <a:xfrm>
            <a:off x="602591" y="3409341"/>
            <a:ext cx="38405" cy="1343253"/>
          </a:xfrm>
          <a:prstGeom prst="rect">
            <a:avLst/>
          </a:prstGeom>
          <a:solidFill>
            <a:srgbClr val="E5E7EB"/>
          </a:solidFill>
          <a:ln/>
        </p:spPr>
      </p:sp>
      <p:pic>
        <p:nvPicPr>
          <p:cNvPr id="46" name="Image 6" descr="preencoded.png"/>
          <p:cNvPicPr>
            <a:picLocks noChangeAspect="1"/>
          </p:cNvPicPr>
          <p:nvPr/>
        </p:nvPicPr>
        <p:blipFill>
          <a:blip r:embed="rId8"/>
          <a:srcRect l="-1507" r="-1507"/>
          <a:stretch/>
        </p:blipFill>
        <p:spPr>
          <a:xfrm>
            <a:off x="859537" y="3647085"/>
            <a:ext cx="171907" cy="133502"/>
          </a:xfrm>
          <a:prstGeom prst="rect">
            <a:avLst/>
          </a:prstGeom>
        </p:spPr>
      </p:pic>
      <p:sp>
        <p:nvSpPr>
          <p:cNvPr id="47" name="Text 38"/>
          <p:cNvSpPr txBox="1"/>
          <p:nvPr/>
        </p:nvSpPr>
        <p:spPr>
          <a:xfrm>
            <a:off x="1174091" y="3627882"/>
            <a:ext cx="186263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Operational Excellence</a:t>
            </a:r>
            <a:endParaRPr lang="en-US" sz="1000" dirty="0"/>
          </a:p>
        </p:txBody>
      </p:sp>
      <p:sp>
        <p:nvSpPr>
          <p:cNvPr id="48" name="Text 39"/>
          <p:cNvSpPr txBox="1"/>
          <p:nvPr/>
        </p:nvSpPr>
        <p:spPr>
          <a:xfrm>
            <a:off x="792786" y="3933292"/>
            <a:ext cx="230520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Day-to-day risk monitoring and resilience.</a:t>
            </a:r>
            <a:endParaRPr lang="en-US" sz="900" dirty="0"/>
          </a:p>
        </p:txBody>
      </p:sp>
      <p:sp>
        <p:nvSpPr>
          <p:cNvPr id="49" name="Shape 40"/>
          <p:cNvSpPr/>
          <p:nvPr/>
        </p:nvSpPr>
        <p:spPr>
          <a:xfrm>
            <a:off x="792786" y="4221938"/>
            <a:ext cx="1114654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50" name="Text 41"/>
          <p:cNvSpPr txBox="1"/>
          <p:nvPr/>
        </p:nvSpPr>
        <p:spPr>
          <a:xfrm>
            <a:off x="868681" y="4278630"/>
            <a:ext cx="10771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KRI Library</a:t>
            </a:r>
            <a:endParaRPr lang="en-US" sz="1200" dirty="0"/>
          </a:p>
        </p:txBody>
      </p:sp>
      <p:sp>
        <p:nvSpPr>
          <p:cNvPr id="51" name="Shape 42"/>
          <p:cNvSpPr/>
          <p:nvPr/>
        </p:nvSpPr>
        <p:spPr>
          <a:xfrm>
            <a:off x="1939444" y="4221938"/>
            <a:ext cx="638251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52" name="Text 43"/>
          <p:cNvSpPr txBox="1"/>
          <p:nvPr/>
        </p:nvSpPr>
        <p:spPr>
          <a:xfrm>
            <a:off x="2015339" y="4278630"/>
            <a:ext cx="6007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TPRM</a:t>
            </a:r>
            <a:endParaRPr lang="en-US" sz="1200" dirty="0"/>
          </a:p>
        </p:txBody>
      </p:sp>
      <p:sp>
        <p:nvSpPr>
          <p:cNvPr id="53" name="Shape 44"/>
          <p:cNvSpPr/>
          <p:nvPr/>
        </p:nvSpPr>
        <p:spPr>
          <a:xfrm>
            <a:off x="2615185" y="4221938"/>
            <a:ext cx="1133856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54" name="Text 45"/>
          <p:cNvSpPr txBox="1"/>
          <p:nvPr/>
        </p:nvSpPr>
        <p:spPr>
          <a:xfrm>
            <a:off x="2691080" y="4278630"/>
            <a:ext cx="10954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BCP / Crisis</a:t>
            </a:r>
            <a:endParaRPr lang="en-US" sz="1200" dirty="0"/>
          </a:p>
        </p:txBody>
      </p:sp>
      <p:sp>
        <p:nvSpPr>
          <p:cNvPr id="55" name="Shape 46"/>
          <p:cNvSpPr/>
          <p:nvPr/>
        </p:nvSpPr>
        <p:spPr>
          <a:xfrm>
            <a:off x="4684472" y="3409341"/>
            <a:ext cx="3933749" cy="1428902"/>
          </a:xfrm>
          <a:prstGeom prst="roundRect">
            <a:avLst>
              <a:gd name="adj" fmla="val 83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6" name="Shape 47"/>
          <p:cNvSpPr/>
          <p:nvPr/>
        </p:nvSpPr>
        <p:spPr>
          <a:xfrm>
            <a:off x="4684472" y="3409341"/>
            <a:ext cx="38405" cy="1428902"/>
          </a:xfrm>
          <a:prstGeom prst="rect">
            <a:avLst/>
          </a:prstGeom>
          <a:solidFill>
            <a:srgbClr val="E5E7EB"/>
          </a:solidFill>
          <a:ln/>
        </p:spPr>
      </p:sp>
      <p:pic>
        <p:nvPicPr>
          <p:cNvPr id="57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960621" y="3647085"/>
            <a:ext cx="133502" cy="133502"/>
          </a:xfrm>
          <a:prstGeom prst="rect">
            <a:avLst/>
          </a:prstGeom>
        </p:spPr>
      </p:pic>
      <p:sp>
        <p:nvSpPr>
          <p:cNvPr id="58" name="Text 48"/>
          <p:cNvSpPr txBox="1"/>
          <p:nvPr/>
        </p:nvSpPr>
        <p:spPr>
          <a:xfrm>
            <a:off x="5255972" y="3627882"/>
            <a:ext cx="176753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 Strategic Intelligence</a:t>
            </a:r>
            <a:endParaRPr lang="en-US" sz="1000" dirty="0"/>
          </a:p>
        </p:txBody>
      </p:sp>
      <p:sp>
        <p:nvSpPr>
          <p:cNvPr id="59" name="Text 49"/>
          <p:cNvSpPr txBox="1"/>
          <p:nvPr/>
        </p:nvSpPr>
        <p:spPr>
          <a:xfrm>
            <a:off x="4875582" y="3933292"/>
            <a:ext cx="18288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Forward-looking risk positioning.</a:t>
            </a:r>
            <a:endParaRPr lang="en-US" sz="900" dirty="0"/>
          </a:p>
        </p:txBody>
      </p:sp>
      <p:sp>
        <p:nvSpPr>
          <p:cNvPr id="60" name="Shape 50"/>
          <p:cNvSpPr/>
          <p:nvPr/>
        </p:nvSpPr>
        <p:spPr>
          <a:xfrm>
            <a:off x="4875582" y="4164788"/>
            <a:ext cx="1514246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61" name="Text 51"/>
          <p:cNvSpPr txBox="1"/>
          <p:nvPr/>
        </p:nvSpPr>
        <p:spPr>
          <a:xfrm>
            <a:off x="4951477" y="4221480"/>
            <a:ext cx="14767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Regulatory Map</a:t>
            </a:r>
            <a:endParaRPr lang="en-US" sz="1200" dirty="0"/>
          </a:p>
        </p:txBody>
      </p:sp>
      <p:sp>
        <p:nvSpPr>
          <p:cNvPr id="62" name="Shape 52"/>
          <p:cNvSpPr/>
          <p:nvPr/>
        </p:nvSpPr>
        <p:spPr>
          <a:xfrm>
            <a:off x="6428233" y="4164788"/>
            <a:ext cx="1390802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63" name="Text 53"/>
          <p:cNvSpPr txBox="1"/>
          <p:nvPr/>
        </p:nvSpPr>
        <p:spPr>
          <a:xfrm>
            <a:off x="6504128" y="4221480"/>
            <a:ext cx="13533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Benchmarking</a:t>
            </a:r>
            <a:endParaRPr lang="en-US" sz="1200" dirty="0"/>
          </a:p>
        </p:txBody>
      </p:sp>
      <p:sp>
        <p:nvSpPr>
          <p:cNvPr id="64" name="Shape 54"/>
          <p:cNvSpPr/>
          <p:nvPr/>
        </p:nvSpPr>
        <p:spPr>
          <a:xfrm>
            <a:off x="4875582" y="4507688"/>
            <a:ext cx="1466698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65" name="Text 55"/>
          <p:cNvSpPr txBox="1"/>
          <p:nvPr/>
        </p:nvSpPr>
        <p:spPr>
          <a:xfrm>
            <a:off x="4951477" y="4564380"/>
            <a:ext cx="14292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Maturity Model</a:t>
            </a:r>
            <a:endParaRPr lang="en-US" sz="1200" dirty="0"/>
          </a:p>
        </p:txBody>
      </p:sp>
      <p:sp>
        <p:nvSpPr>
          <p:cNvPr id="66" name="Shape 56"/>
          <p:cNvSpPr/>
          <p:nvPr/>
        </p:nvSpPr>
        <p:spPr>
          <a:xfrm>
            <a:off x="602591" y="4937456"/>
            <a:ext cx="3933749" cy="1273225"/>
          </a:xfrm>
          <a:prstGeom prst="roundRect">
            <a:avLst>
              <a:gd name="adj" fmla="val 83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7" name="Shape 57"/>
          <p:cNvSpPr/>
          <p:nvPr/>
        </p:nvSpPr>
        <p:spPr>
          <a:xfrm>
            <a:off x="602591" y="4937456"/>
            <a:ext cx="38405" cy="1273225"/>
          </a:xfrm>
          <a:prstGeom prst="rect">
            <a:avLst/>
          </a:prstGeom>
          <a:solidFill>
            <a:srgbClr val="E5E7EB"/>
          </a:solidFill>
          <a:ln/>
        </p:spPr>
      </p:sp>
      <p:pic>
        <p:nvPicPr>
          <p:cNvPr id="68" name="Image 8" descr="preencoded.png"/>
          <p:cNvPicPr>
            <a:picLocks noChangeAspect="1"/>
          </p:cNvPicPr>
          <p:nvPr/>
        </p:nvPicPr>
        <p:blipFill>
          <a:blip r:embed="rId10"/>
          <a:srcRect l="-1507" r="-1507"/>
          <a:stretch/>
        </p:blipFill>
        <p:spPr>
          <a:xfrm>
            <a:off x="859537" y="5175200"/>
            <a:ext cx="171907" cy="133502"/>
          </a:xfrm>
          <a:prstGeom prst="rect">
            <a:avLst/>
          </a:prstGeom>
        </p:spPr>
      </p:pic>
      <p:sp>
        <p:nvSpPr>
          <p:cNvPr id="69" name="Text 58"/>
          <p:cNvSpPr txBox="1"/>
          <p:nvPr/>
        </p:nvSpPr>
        <p:spPr>
          <a:xfrm>
            <a:off x="1174091" y="5155998"/>
            <a:ext cx="15672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5. Technology &amp; Data</a:t>
            </a:r>
            <a:endParaRPr lang="en-US" sz="1000" dirty="0"/>
          </a:p>
        </p:txBody>
      </p:sp>
      <p:sp>
        <p:nvSpPr>
          <p:cNvPr id="70" name="Text 59"/>
          <p:cNvSpPr txBox="1"/>
          <p:nvPr/>
        </p:nvSpPr>
        <p:spPr>
          <a:xfrm>
            <a:off x="792786" y="5461408"/>
            <a:ext cx="170535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Systems enabling risk insights.</a:t>
            </a:r>
            <a:endParaRPr lang="en-US" sz="900" dirty="0"/>
          </a:p>
        </p:txBody>
      </p:sp>
      <p:sp>
        <p:nvSpPr>
          <p:cNvPr id="71" name="Shape 60"/>
          <p:cNvSpPr/>
          <p:nvPr/>
        </p:nvSpPr>
        <p:spPr>
          <a:xfrm>
            <a:off x="772669" y="5759959"/>
            <a:ext cx="1228954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72" name="Text 61"/>
          <p:cNvSpPr txBox="1"/>
          <p:nvPr/>
        </p:nvSpPr>
        <p:spPr>
          <a:xfrm>
            <a:off x="848564" y="5816652"/>
            <a:ext cx="11914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Architecture</a:t>
            </a:r>
            <a:endParaRPr lang="en-US" sz="1200" dirty="0"/>
          </a:p>
        </p:txBody>
      </p:sp>
      <p:sp>
        <p:nvSpPr>
          <p:cNvPr id="73" name="Shape 62"/>
          <p:cNvSpPr/>
          <p:nvPr/>
        </p:nvSpPr>
        <p:spPr>
          <a:xfrm>
            <a:off x="2033627" y="5759959"/>
            <a:ext cx="1307133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74" name="Text 63"/>
          <p:cNvSpPr txBox="1"/>
          <p:nvPr/>
        </p:nvSpPr>
        <p:spPr>
          <a:xfrm>
            <a:off x="2110436" y="5816652"/>
            <a:ext cx="16002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Data Governance</a:t>
            </a:r>
            <a:endParaRPr lang="en-US" sz="1200" dirty="0"/>
          </a:p>
        </p:txBody>
      </p:sp>
      <p:sp>
        <p:nvSpPr>
          <p:cNvPr id="75" name="Shape 64"/>
          <p:cNvSpPr/>
          <p:nvPr/>
        </p:nvSpPr>
        <p:spPr>
          <a:xfrm>
            <a:off x="3399740" y="5759959"/>
            <a:ext cx="1037844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76" name="Text 65"/>
          <p:cNvSpPr txBox="1"/>
          <p:nvPr/>
        </p:nvSpPr>
        <p:spPr>
          <a:xfrm>
            <a:off x="3424353" y="5807432"/>
            <a:ext cx="10003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GRC Stack</a:t>
            </a:r>
            <a:endParaRPr lang="en-US" sz="1200" dirty="0"/>
          </a:p>
        </p:txBody>
      </p:sp>
      <p:sp>
        <p:nvSpPr>
          <p:cNvPr id="77" name="Shape 66"/>
          <p:cNvSpPr/>
          <p:nvPr/>
        </p:nvSpPr>
        <p:spPr>
          <a:xfrm>
            <a:off x="4684472" y="4937456"/>
            <a:ext cx="3933749" cy="1273225"/>
          </a:xfrm>
          <a:prstGeom prst="roundRect">
            <a:avLst>
              <a:gd name="adj" fmla="val 83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78" name="Shape 67"/>
          <p:cNvSpPr/>
          <p:nvPr/>
        </p:nvSpPr>
        <p:spPr>
          <a:xfrm>
            <a:off x="4684472" y="4937456"/>
            <a:ext cx="38405" cy="1273225"/>
          </a:xfrm>
          <a:prstGeom prst="rect">
            <a:avLst/>
          </a:prstGeom>
          <a:solidFill>
            <a:srgbClr val="E5E7EB"/>
          </a:solidFill>
          <a:ln/>
        </p:spPr>
      </p:sp>
      <p:pic>
        <p:nvPicPr>
          <p:cNvPr id="79" name="Image 9" descr="preencoded.png"/>
          <p:cNvPicPr>
            <a:picLocks noChangeAspect="1"/>
          </p:cNvPicPr>
          <p:nvPr/>
        </p:nvPicPr>
        <p:blipFill>
          <a:blip r:embed="rId11"/>
          <a:srcRect l="-837" r="-837"/>
          <a:stretch/>
        </p:blipFill>
        <p:spPr>
          <a:xfrm>
            <a:off x="4951477" y="5175200"/>
            <a:ext cx="152705" cy="133502"/>
          </a:xfrm>
          <a:prstGeom prst="rect">
            <a:avLst/>
          </a:prstGeom>
        </p:spPr>
      </p:pic>
      <p:sp>
        <p:nvSpPr>
          <p:cNvPr id="80" name="Text 68"/>
          <p:cNvSpPr txBox="1"/>
          <p:nvPr/>
        </p:nvSpPr>
        <p:spPr>
          <a:xfrm>
            <a:off x="5255972" y="5155998"/>
            <a:ext cx="169072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6. Executive Reporting</a:t>
            </a:r>
            <a:endParaRPr lang="en-US" sz="1000" dirty="0"/>
          </a:p>
        </p:txBody>
      </p:sp>
      <p:sp>
        <p:nvSpPr>
          <p:cNvPr id="81" name="Text 69"/>
          <p:cNvSpPr txBox="1"/>
          <p:nvPr/>
        </p:nvSpPr>
        <p:spPr>
          <a:xfrm>
            <a:off x="4875582" y="5461408"/>
            <a:ext cx="203911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Communication tools for leadership.</a:t>
            </a:r>
            <a:endParaRPr lang="en-US" sz="900" dirty="0"/>
          </a:p>
        </p:txBody>
      </p:sp>
      <p:sp>
        <p:nvSpPr>
          <p:cNvPr id="82" name="Shape 70"/>
          <p:cNvSpPr/>
          <p:nvPr/>
        </p:nvSpPr>
        <p:spPr>
          <a:xfrm>
            <a:off x="4855465" y="5759959"/>
            <a:ext cx="1123798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83" name="Text 71"/>
          <p:cNvSpPr txBox="1"/>
          <p:nvPr/>
        </p:nvSpPr>
        <p:spPr>
          <a:xfrm>
            <a:off x="4931360" y="5816652"/>
            <a:ext cx="10863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Board Pack</a:t>
            </a:r>
            <a:endParaRPr lang="en-US" sz="1200" dirty="0"/>
          </a:p>
        </p:txBody>
      </p:sp>
      <p:sp>
        <p:nvSpPr>
          <p:cNvPr id="84" name="Shape 72"/>
          <p:cNvSpPr/>
          <p:nvPr/>
        </p:nvSpPr>
        <p:spPr>
          <a:xfrm>
            <a:off x="6008523" y="5759959"/>
            <a:ext cx="1416405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85" name="Text 73"/>
          <p:cNvSpPr txBox="1"/>
          <p:nvPr/>
        </p:nvSpPr>
        <p:spPr>
          <a:xfrm>
            <a:off x="6085333" y="5816652"/>
            <a:ext cx="17721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Dashboard 1-Pager</a:t>
            </a:r>
            <a:endParaRPr lang="en-US" sz="1200" dirty="0"/>
          </a:p>
        </p:txBody>
      </p:sp>
      <p:sp>
        <p:nvSpPr>
          <p:cNvPr id="86" name="Shape 74"/>
          <p:cNvSpPr/>
          <p:nvPr/>
        </p:nvSpPr>
        <p:spPr>
          <a:xfrm>
            <a:off x="7469125" y="5759959"/>
            <a:ext cx="1037844" cy="304495"/>
          </a:xfrm>
          <a:prstGeom prst="roundRect">
            <a:avLst>
              <a:gd name="adj" fmla="val 37538"/>
            </a:avLst>
          </a:prstGeom>
          <a:solidFill>
            <a:srgbClr val="F3F4F6"/>
          </a:solidFill>
          <a:ln/>
        </p:spPr>
      </p:sp>
      <p:sp>
        <p:nvSpPr>
          <p:cNvPr id="87" name="Text 75"/>
          <p:cNvSpPr txBox="1"/>
          <p:nvPr/>
        </p:nvSpPr>
        <p:spPr>
          <a:xfrm>
            <a:off x="7551266" y="5838520"/>
            <a:ext cx="10003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B1C3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Escalation</a:t>
            </a:r>
            <a:endParaRPr lang="en-US" sz="1200" dirty="0"/>
          </a:p>
        </p:txBody>
      </p:sp>
      <p:sp>
        <p:nvSpPr>
          <p:cNvPr id="88" name="Shape 76"/>
          <p:cNvSpPr/>
          <p:nvPr/>
        </p:nvSpPr>
        <p:spPr>
          <a:xfrm>
            <a:off x="8927287" y="2084146"/>
            <a:ext cx="2657246" cy="1535278"/>
          </a:xfrm>
          <a:prstGeom prst="roundRect">
            <a:avLst>
              <a:gd name="adj" fmla="val 493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89" name="Shape 77"/>
          <p:cNvSpPr/>
          <p:nvPr/>
        </p:nvSpPr>
        <p:spPr>
          <a:xfrm>
            <a:off x="8927287" y="2076831"/>
            <a:ext cx="2657246" cy="384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90" name="Text 78"/>
          <p:cNvSpPr txBox="1"/>
          <p:nvPr/>
        </p:nvSpPr>
        <p:spPr>
          <a:xfrm>
            <a:off x="9155887" y="2248357"/>
            <a:ext cx="191932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B1C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WHAT'S INCLUDED</a:t>
            </a:r>
            <a:endParaRPr lang="en-US" sz="1300" dirty="0"/>
          </a:p>
        </p:txBody>
      </p:sp>
      <p:sp>
        <p:nvSpPr>
          <p:cNvPr id="91" name="Shape 79"/>
          <p:cNvSpPr/>
          <p:nvPr/>
        </p:nvSpPr>
        <p:spPr>
          <a:xfrm>
            <a:off x="9051112" y="2782291"/>
            <a:ext cx="2200046" cy="9144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92" name="Text 80"/>
          <p:cNvSpPr txBox="1"/>
          <p:nvPr/>
        </p:nvSpPr>
        <p:spPr>
          <a:xfrm>
            <a:off x="9051112" y="2391309"/>
            <a:ext cx="253342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 Categories Covered 6 Types</a:t>
            </a:r>
            <a:endParaRPr lang="en-US" sz="1200" dirty="0"/>
          </a:p>
        </p:txBody>
      </p:sp>
      <p:sp>
        <p:nvSpPr>
          <p:cNvPr id="93" name="Shape 81"/>
          <p:cNvSpPr/>
          <p:nvPr/>
        </p:nvSpPr>
        <p:spPr>
          <a:xfrm>
            <a:off x="9051112" y="3229280"/>
            <a:ext cx="2200046" cy="9144"/>
          </a:xfrm>
          <a:prstGeom prst="rect">
            <a:avLst/>
          </a:prstGeom>
          <a:solidFill>
            <a:srgbClr val="F3F4F6"/>
          </a:solidFill>
          <a:ln/>
        </p:spPr>
      </p:sp>
      <p:sp>
        <p:nvSpPr>
          <p:cNvPr id="94" name="Text 82"/>
          <p:cNvSpPr txBox="1"/>
          <p:nvPr/>
        </p:nvSpPr>
        <p:spPr>
          <a:xfrm>
            <a:off x="9051112" y="2809570"/>
            <a:ext cx="245569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Dashboards &amp; Charts 15+ Visuals</a:t>
            </a:r>
            <a:endParaRPr lang="en-US" sz="1200" dirty="0"/>
          </a:p>
        </p:txBody>
      </p:sp>
      <p:sp>
        <p:nvSpPr>
          <p:cNvPr id="96" name="Text 84"/>
          <p:cNvSpPr txBox="1"/>
          <p:nvPr/>
        </p:nvSpPr>
        <p:spPr>
          <a:xfrm>
            <a:off x="9051112" y="3229280"/>
            <a:ext cx="2494099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Framework Alignment COSO / ISO</a:t>
            </a:r>
            <a:endParaRPr lang="en-US" sz="1200" dirty="0"/>
          </a:p>
        </p:txBody>
      </p:sp>
      <p:sp>
        <p:nvSpPr>
          <p:cNvPr id="99" name="Shape 87"/>
          <p:cNvSpPr/>
          <p:nvPr/>
        </p:nvSpPr>
        <p:spPr>
          <a:xfrm>
            <a:off x="8927287" y="3771062"/>
            <a:ext cx="2657246" cy="2654885"/>
          </a:xfrm>
          <a:prstGeom prst="roundRect">
            <a:avLst>
              <a:gd name="adj" fmla="val 493"/>
            </a:avLst>
          </a:prstGeom>
          <a:solidFill>
            <a:srgbClr val="0B1C33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00" name="Text 88"/>
          <p:cNvSpPr txBox="1"/>
          <p:nvPr/>
        </p:nvSpPr>
        <p:spPr>
          <a:xfrm>
            <a:off x="9155887" y="3886657"/>
            <a:ext cx="222473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639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THIS TEMPLATE?</a:t>
            </a:r>
            <a:endParaRPr lang="en-US" sz="1300" dirty="0"/>
          </a:p>
        </p:txBody>
      </p:sp>
      <p:pic>
        <p:nvPicPr>
          <p:cNvPr id="101" name="Image 10" descr="preencoded.png"/>
          <p:cNvPicPr>
            <a:picLocks noChangeAspect="1"/>
          </p:cNvPicPr>
          <p:nvPr/>
        </p:nvPicPr>
        <p:blipFill>
          <a:blip r:embed="rId12"/>
          <a:srcRect t="-99700" b="-99700"/>
          <a:stretch/>
        </p:blipFill>
        <p:spPr>
          <a:xfrm>
            <a:off x="9003487" y="4209821"/>
            <a:ext cx="152705" cy="457200"/>
          </a:xfrm>
          <a:prstGeom prst="rect">
            <a:avLst/>
          </a:prstGeom>
        </p:spPr>
      </p:pic>
      <p:sp>
        <p:nvSpPr>
          <p:cNvPr id="102" name="Text 89"/>
          <p:cNvSpPr txBox="1"/>
          <p:nvPr/>
        </p:nvSpPr>
        <p:spPr>
          <a:xfrm>
            <a:off x="9269578" y="4143375"/>
            <a:ext cx="185348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Consulting Grade Quality</a:t>
            </a:r>
            <a:endParaRPr lang="en-US" sz="1000" dirty="0"/>
          </a:p>
        </p:txBody>
      </p:sp>
      <p:sp>
        <p:nvSpPr>
          <p:cNvPr id="103" name="Text 90"/>
          <p:cNvSpPr txBox="1"/>
          <p:nvPr/>
        </p:nvSpPr>
        <p:spPr>
          <a:xfrm>
            <a:off x="9269578" y="4353382"/>
            <a:ext cx="220157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Designed with the rigor of top-tier firms (MBB).</a:t>
            </a:r>
            <a:endParaRPr lang="en-US" sz="900" dirty="0"/>
          </a:p>
        </p:txBody>
      </p:sp>
      <p:pic>
        <p:nvPicPr>
          <p:cNvPr id="104" name="Image 11" descr="preencoded.png"/>
          <p:cNvPicPr>
            <a:picLocks noChangeAspect="1"/>
          </p:cNvPicPr>
          <p:nvPr/>
        </p:nvPicPr>
        <p:blipFill>
          <a:blip r:embed="rId12"/>
          <a:srcRect t="-99700" b="-99700"/>
          <a:stretch/>
        </p:blipFill>
        <p:spPr>
          <a:xfrm>
            <a:off x="9003487" y="4829556"/>
            <a:ext cx="152705" cy="457200"/>
          </a:xfrm>
          <a:prstGeom prst="rect">
            <a:avLst/>
          </a:prstGeom>
        </p:spPr>
      </p:pic>
      <p:sp>
        <p:nvSpPr>
          <p:cNvPr id="105" name="Text 91"/>
          <p:cNvSpPr txBox="1"/>
          <p:nvPr/>
        </p:nvSpPr>
        <p:spPr>
          <a:xfrm>
            <a:off x="9269578" y="4800295"/>
            <a:ext cx="189097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Comprehensive Coverage</a:t>
            </a:r>
            <a:endParaRPr lang="en-US" sz="1000" dirty="0"/>
          </a:p>
        </p:txBody>
      </p:sp>
      <p:sp>
        <p:nvSpPr>
          <p:cNvPr id="106" name="Text 92"/>
          <p:cNvSpPr txBox="1"/>
          <p:nvPr/>
        </p:nvSpPr>
        <p:spPr>
          <a:xfrm>
            <a:off x="9269578" y="4972202"/>
            <a:ext cx="212963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From strategy to granular operational controls.</a:t>
            </a:r>
            <a:endParaRPr lang="en-US" sz="900" dirty="0"/>
          </a:p>
        </p:txBody>
      </p:sp>
      <p:pic>
        <p:nvPicPr>
          <p:cNvPr id="107" name="Image 12" descr="preencoded.png"/>
          <p:cNvPicPr>
            <a:picLocks noChangeAspect="1"/>
          </p:cNvPicPr>
          <p:nvPr/>
        </p:nvPicPr>
        <p:blipFill>
          <a:blip r:embed="rId12"/>
          <a:srcRect t="-99700" b="-99700"/>
          <a:stretch/>
        </p:blipFill>
        <p:spPr>
          <a:xfrm>
            <a:off x="9003487" y="5476951"/>
            <a:ext cx="152705" cy="457200"/>
          </a:xfrm>
          <a:prstGeom prst="rect">
            <a:avLst/>
          </a:prstGeom>
        </p:spPr>
      </p:pic>
      <p:sp>
        <p:nvSpPr>
          <p:cNvPr id="108" name="Text 93"/>
          <p:cNvSpPr txBox="1"/>
          <p:nvPr/>
        </p:nvSpPr>
        <p:spPr>
          <a:xfrm>
            <a:off x="9269578" y="5448605"/>
            <a:ext cx="139628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Actionable Visuals</a:t>
            </a:r>
            <a:endParaRPr lang="en-US" sz="1000" dirty="0"/>
          </a:p>
        </p:txBody>
      </p:sp>
      <p:sp>
        <p:nvSpPr>
          <p:cNvPr id="109" name="Text 94"/>
          <p:cNvSpPr txBox="1"/>
          <p:nvPr/>
        </p:nvSpPr>
        <p:spPr>
          <a:xfrm>
            <a:off x="9269577" y="5619598"/>
            <a:ext cx="227563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Data-driven layouts ready for your metrics.</a:t>
            </a:r>
            <a:endParaRPr lang="en-US" sz="900" dirty="0"/>
          </a:p>
        </p:txBody>
      </p:sp>
      <p:sp>
        <p:nvSpPr>
          <p:cNvPr id="110" name="Shape 95"/>
          <p:cNvSpPr/>
          <p:nvPr/>
        </p:nvSpPr>
        <p:spPr>
          <a:xfrm>
            <a:off x="9232697" y="5934151"/>
            <a:ext cx="2048256" cy="342900"/>
          </a:xfrm>
          <a:prstGeom prst="roundRect">
            <a:avLst>
              <a:gd name="adj" fmla="val 29630"/>
            </a:avLst>
          </a:prstGeom>
          <a:solidFill>
            <a:srgbClr val="E63946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11" name="Text 96"/>
          <p:cNvSpPr txBox="1"/>
          <p:nvPr/>
        </p:nvSpPr>
        <p:spPr>
          <a:xfrm>
            <a:off x="9461297" y="6020105"/>
            <a:ext cx="169072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START CUSTOMIZING</a:t>
            </a:r>
            <a:endParaRPr lang="en-US" sz="1000" dirty="0"/>
          </a:p>
        </p:txBody>
      </p:sp>
      <p:sp>
        <p:nvSpPr>
          <p:cNvPr id="113" name="Shape 98"/>
          <p:cNvSpPr/>
          <p:nvPr/>
        </p:nvSpPr>
        <p:spPr>
          <a:xfrm>
            <a:off x="0" y="9400946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114" name="Text 99"/>
          <p:cNvSpPr txBox="1"/>
          <p:nvPr/>
        </p:nvSpPr>
        <p:spPr>
          <a:xfrm>
            <a:off x="249632" y="6624829"/>
            <a:ext cx="27916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CONFIDENTIAL &amp; PROPRIETARY</a:t>
            </a:r>
            <a:endParaRPr lang="en-US" sz="1200" dirty="0"/>
          </a:p>
        </p:txBody>
      </p:sp>
      <p:sp>
        <p:nvSpPr>
          <p:cNvPr id="115" name="Text 100"/>
          <p:cNvSpPr txBox="1"/>
          <p:nvPr/>
        </p:nvSpPr>
        <p:spPr>
          <a:xfrm>
            <a:off x="8983980" y="6590652"/>
            <a:ext cx="26005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Enterprise Risk Management Kit</a:t>
            </a:r>
            <a:endParaRPr lang="en-US" sz="1200" dirty="0"/>
          </a:p>
        </p:txBody>
      </p:sp>
      <p:sp>
        <p:nvSpPr>
          <p:cNvPr id="116" name="Shape 101"/>
          <p:cNvSpPr/>
          <p:nvPr/>
        </p:nvSpPr>
        <p:spPr>
          <a:xfrm>
            <a:off x="0" y="0"/>
            <a:ext cx="12191695" cy="1524305"/>
          </a:xfrm>
          <a:prstGeom prst="rect">
            <a:avLst/>
          </a:prstGeom>
          <a:solidFill>
            <a:srgbClr val="0B1C33"/>
          </a:solidFill>
          <a:ln/>
        </p:spPr>
      </p:sp>
      <p:sp>
        <p:nvSpPr>
          <p:cNvPr id="117" name="Shape 102"/>
          <p:cNvSpPr/>
          <p:nvPr/>
        </p:nvSpPr>
        <p:spPr>
          <a:xfrm>
            <a:off x="609905" y="247802"/>
            <a:ext cx="1466698" cy="228600"/>
          </a:xfrm>
          <a:prstGeom prst="roundRect">
            <a:avLst>
              <a:gd name="adj" fmla="val 66667"/>
            </a:avLst>
          </a:prstGeom>
          <a:solidFill>
            <a:srgbClr val="E63946"/>
          </a:solidFill>
          <a:ln/>
        </p:spPr>
      </p:sp>
      <p:sp>
        <p:nvSpPr>
          <p:cNvPr id="118" name="Text 103"/>
          <p:cNvSpPr txBox="1"/>
          <p:nvPr/>
        </p:nvSpPr>
        <p:spPr>
          <a:xfrm>
            <a:off x="685800" y="286207"/>
            <a:ext cx="140086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PREMIUM PRODUCT</a:t>
            </a:r>
            <a:endParaRPr lang="en-US" sz="900" dirty="0"/>
          </a:p>
        </p:txBody>
      </p:sp>
      <p:sp>
        <p:nvSpPr>
          <p:cNvPr id="119" name="Text 104"/>
          <p:cNvSpPr txBox="1"/>
          <p:nvPr/>
        </p:nvSpPr>
        <p:spPr>
          <a:xfrm>
            <a:off x="2221078" y="286207"/>
            <a:ext cx="25530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VERSION 2.0 - ENTERPRISE EDITION</a:t>
            </a:r>
            <a:endParaRPr lang="en-US" sz="900" dirty="0"/>
          </a:p>
        </p:txBody>
      </p:sp>
      <p:sp>
        <p:nvSpPr>
          <p:cNvPr id="120" name="Text 105"/>
          <p:cNvSpPr txBox="1"/>
          <p:nvPr/>
        </p:nvSpPr>
        <p:spPr>
          <a:xfrm>
            <a:off x="609905" y="533095"/>
            <a:ext cx="74487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Enterprise Risk Management Framework</a:t>
            </a:r>
            <a:endParaRPr lang="en-US" sz="2700" dirty="0"/>
          </a:p>
        </p:txBody>
      </p:sp>
      <p:sp>
        <p:nvSpPr>
          <p:cNvPr id="121" name="Text 106"/>
          <p:cNvSpPr txBox="1"/>
          <p:nvPr/>
        </p:nvSpPr>
        <p:spPr>
          <a:xfrm>
            <a:off x="609905" y="1028700"/>
            <a:ext cx="49441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E5E7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Professional PowerPoint Template &amp; Dashboard Kit</a:t>
            </a:r>
            <a:endParaRPr lang="en-US" sz="1500" dirty="0"/>
          </a:p>
        </p:txBody>
      </p:sp>
      <p:pic>
        <p:nvPicPr>
          <p:cNvPr id="122" name="Image 13" descr="preencoded.png"/>
          <p:cNvPicPr>
            <a:picLocks noChangeAspect="1"/>
          </p:cNvPicPr>
          <p:nvPr/>
        </p:nvPicPr>
        <p:blipFill>
          <a:blip r:embed="rId13">
            <a:alphaModFix amt="10000"/>
          </a:blip>
          <a:srcRect l="-83413" r="-83413"/>
          <a:stretch/>
        </p:blipFill>
        <p:spPr>
          <a:xfrm>
            <a:off x="8128102" y="0"/>
            <a:ext cx="4067251" cy="1524305"/>
          </a:xfrm>
          <a:prstGeom prst="rect">
            <a:avLst/>
          </a:prstGeom>
        </p:spPr>
      </p:pic>
      <p:sp>
        <p:nvSpPr>
          <p:cNvPr id="123" name="Shape 107"/>
          <p:cNvSpPr/>
          <p:nvPr/>
        </p:nvSpPr>
        <p:spPr>
          <a:xfrm>
            <a:off x="0" y="1485900"/>
            <a:ext cx="12191695" cy="38405"/>
          </a:xfrm>
          <a:prstGeom prst="rect">
            <a:avLst/>
          </a:prstGeom>
          <a:solidFill>
            <a:srgbClr val="E63946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rallèle, ligne&#10;&#10;Le contenu généré par l’IA peut être incorrect.">
            <a:extLst>
              <a:ext uri="{FF2B5EF4-FFF2-40B4-BE49-F238E27FC236}">
                <a16:creationId xmlns:a16="http://schemas.microsoft.com/office/drawing/2014/main" id="{5D72AC38-581B-9813-752A-BD1430BEC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" y="924459"/>
            <a:ext cx="12192000" cy="5933541"/>
          </a:xfrm>
          <a:prstGeom prst="rect">
            <a:avLst/>
          </a:prstGeom>
        </p:spPr>
      </p:pic>
      <p:sp>
        <p:nvSpPr>
          <p:cNvPr id="4" name="Shape 88">
            <a:extLst>
              <a:ext uri="{FF2B5EF4-FFF2-40B4-BE49-F238E27FC236}">
                <a16:creationId xmlns:a16="http://schemas.microsoft.com/office/drawing/2014/main" id="{5819E9A4-25AE-7043-690B-F093AA438418}"/>
              </a:ext>
            </a:extLst>
          </p:cNvPr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0B1C33"/>
          </a:solidFill>
          <a:ln/>
        </p:spPr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D5A7CD71-A948-683B-55E9-457C8A682B49}"/>
              </a:ext>
            </a:extLst>
          </p:cNvPr>
          <p:cNvSpPr/>
          <p:nvPr/>
        </p:nvSpPr>
        <p:spPr>
          <a:xfrm>
            <a:off x="609905" y="267005"/>
            <a:ext cx="75895" cy="3813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6" name="Text 90">
            <a:extLst>
              <a:ext uri="{FF2B5EF4-FFF2-40B4-BE49-F238E27FC236}">
                <a16:creationId xmlns:a16="http://schemas.microsoft.com/office/drawing/2014/main" id="{3F15C6BB-3121-2C10-D591-A3111B9C774E}"/>
              </a:ext>
            </a:extLst>
          </p:cNvPr>
          <p:cNvSpPr txBox="1"/>
          <p:nvPr/>
        </p:nvSpPr>
        <p:spPr>
          <a:xfrm>
            <a:off x="914400" y="276149"/>
            <a:ext cx="770656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ERM TEMPLATE EXCEL COMPANION - USER GUIDE</a:t>
            </a:r>
            <a:endParaRPr lang="en-US" sz="2200" dirty="0"/>
          </a:p>
        </p:txBody>
      </p:sp>
      <p:pic>
        <p:nvPicPr>
          <p:cNvPr id="7" name="Image 9" descr="preencoded.png">
            <a:extLst>
              <a:ext uri="{FF2B5EF4-FFF2-40B4-BE49-F238E27FC236}">
                <a16:creationId xmlns:a16="http://schemas.microsoft.com/office/drawing/2014/main" id="{E5AC3E6C-7136-8FB0-08EC-D6BFF00E9C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 t="-842" b="-842"/>
          <a:stretch/>
        </p:blipFill>
        <p:spPr>
          <a:xfrm>
            <a:off x="8823046" y="371246"/>
            <a:ext cx="190195" cy="171907"/>
          </a:xfrm>
          <a:prstGeom prst="rect">
            <a:avLst/>
          </a:prstGeom>
        </p:spPr>
      </p:pic>
      <p:sp>
        <p:nvSpPr>
          <p:cNvPr id="8" name="Text 91">
            <a:extLst>
              <a:ext uri="{FF2B5EF4-FFF2-40B4-BE49-F238E27FC236}">
                <a16:creationId xmlns:a16="http://schemas.microsoft.com/office/drawing/2014/main" id="{76166D48-2BD4-1210-841F-C9171DD080C0}"/>
              </a:ext>
            </a:extLst>
          </p:cNvPr>
          <p:cNvSpPr txBox="1"/>
          <p:nvPr/>
        </p:nvSpPr>
        <p:spPr>
          <a:xfrm>
            <a:off x="9127541" y="371246"/>
            <a:ext cx="255757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>
                    <a:alpha val="80000"/>
                  </a:srgbClr>
                </a:solidFill>
                <a:latin typeface="Montserrat" pitchFamily="34" charset="0"/>
              </a:rPr>
              <a:t>Excel file</a:t>
            </a:r>
            <a:endParaRPr lang="en-US" sz="1000" dirty="0"/>
          </a:p>
        </p:txBody>
      </p:sp>
      <p:pic>
        <p:nvPicPr>
          <p:cNvPr id="9" name="Image 10" descr="preencoded.png">
            <a:extLst>
              <a:ext uri="{FF2B5EF4-FFF2-40B4-BE49-F238E27FC236}">
                <a16:creationId xmlns:a16="http://schemas.microsoft.com/office/drawing/2014/main" id="{DD68C321-4D8D-A33A-A03D-8594D981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</a:blip>
          <a:srcRect l="-83350" r="-83350"/>
          <a:stretch/>
        </p:blipFill>
        <p:spPr>
          <a:xfrm>
            <a:off x="9753905" y="0"/>
            <a:ext cx="2438705" cy="914400"/>
          </a:xfrm>
          <a:prstGeom prst="rect">
            <a:avLst/>
          </a:prstGeom>
        </p:spPr>
      </p:pic>
      <p:sp>
        <p:nvSpPr>
          <p:cNvPr id="2" name="Shape 64">
            <a:extLst>
              <a:ext uri="{FF2B5EF4-FFF2-40B4-BE49-F238E27FC236}">
                <a16:creationId xmlns:a16="http://schemas.microsoft.com/office/drawing/2014/main" id="{D82C6298-483D-5974-FFDB-F203AA1B2F76}"/>
              </a:ext>
            </a:extLst>
          </p:cNvPr>
          <p:cNvSpPr/>
          <p:nvPr/>
        </p:nvSpPr>
        <p:spPr>
          <a:xfrm>
            <a:off x="-305" y="2273969"/>
            <a:ext cx="12191695" cy="2298031"/>
          </a:xfrm>
          <a:prstGeom prst="rect">
            <a:avLst/>
          </a:prstGeom>
          <a:solidFill>
            <a:srgbClr val="0B1C33"/>
          </a:solidFill>
          <a:ln/>
        </p:spPr>
        <p:txBody>
          <a:bodyPr/>
          <a:lstStyle/>
          <a:p>
            <a:r>
              <a:rPr lang="fr-CA" sz="1400" dirty="0">
                <a:solidFill>
                  <a:schemeClr val="bg1"/>
                </a:solidFill>
              </a:rPr>
              <a:t>Enterprise Risk Management (ERM) Toolkit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fr-CA" sz="1400" dirty="0">
                <a:solidFill>
                  <a:schemeClr val="bg1"/>
                </a:solidFill>
              </a:rPr>
              <a:t>Full suite </a:t>
            </a:r>
            <a:r>
              <a:rPr lang="fr-CA" sz="1400" dirty="0" err="1">
                <a:solidFill>
                  <a:schemeClr val="bg1"/>
                </a:solidFill>
              </a:rPr>
              <a:t>available</a:t>
            </a:r>
            <a:r>
              <a:rPr lang="fr-CA" sz="1400" dirty="0">
                <a:solidFill>
                  <a:schemeClr val="bg1"/>
                </a:solidFill>
              </a:rPr>
              <a:t>: https://synergieconsultation.podia.com/suite-entreprise-risk-management-erm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WHAT'S INCLUDED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This comprehensive four-file bundle contains everything required for a professional enterprise risk management deployment:</a:t>
            </a:r>
          </a:p>
          <a:p>
            <a:r>
              <a:rPr lang="en-US" sz="1400" dirty="0">
                <a:solidFill>
                  <a:schemeClr val="bg1"/>
                </a:solidFill>
              </a:rPr>
              <a:t>-37 Professional PowerPoint Slides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-Excel Companion Workbook (6 Worksheets)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-12-Month Implementation Project Plan (Excel)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-Implementation Checklist and Best Practices Guide (Word) – 20-page playbook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8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0">
            <a:extLst>
              <a:ext uri="{FF2B5EF4-FFF2-40B4-BE49-F238E27FC236}">
                <a16:creationId xmlns:a16="http://schemas.microsoft.com/office/drawing/2014/main" id="{4C24611D-D9F8-E03A-0161-D8F875137B85}"/>
              </a:ext>
            </a:extLst>
          </p:cNvPr>
          <p:cNvSpPr/>
          <p:nvPr/>
        </p:nvSpPr>
        <p:spPr>
          <a:xfrm>
            <a:off x="0" y="905256"/>
            <a:ext cx="12191695" cy="5952744"/>
          </a:xfrm>
          <a:prstGeom prst="rect">
            <a:avLst/>
          </a:prstGeom>
          <a:solidFill>
            <a:srgbClr val="E63946"/>
          </a:solidFill>
          <a:ln/>
        </p:spPr>
      </p:sp>
      <p:pic>
        <p:nvPicPr>
          <p:cNvPr id="3" name="Image 2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F018F085-0E3C-9381-743D-B4338C2FA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11" y="1414181"/>
            <a:ext cx="7011378" cy="4029637"/>
          </a:xfrm>
          <a:prstGeom prst="rect">
            <a:avLst/>
          </a:prstGeom>
        </p:spPr>
      </p:pic>
      <p:sp>
        <p:nvSpPr>
          <p:cNvPr id="4" name="Shape 88">
            <a:extLst>
              <a:ext uri="{FF2B5EF4-FFF2-40B4-BE49-F238E27FC236}">
                <a16:creationId xmlns:a16="http://schemas.microsoft.com/office/drawing/2014/main" id="{B5D54705-268E-6E50-C521-AC6F410FF574}"/>
              </a:ext>
            </a:extLst>
          </p:cNvPr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0B1C33"/>
          </a:solidFill>
          <a:ln/>
        </p:spPr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45B3E293-6C8A-3D3C-8F3E-A028525E2FD0}"/>
              </a:ext>
            </a:extLst>
          </p:cNvPr>
          <p:cNvSpPr/>
          <p:nvPr/>
        </p:nvSpPr>
        <p:spPr>
          <a:xfrm>
            <a:off x="609905" y="267005"/>
            <a:ext cx="75895" cy="381305"/>
          </a:xfrm>
          <a:prstGeom prst="rect">
            <a:avLst/>
          </a:prstGeom>
          <a:solidFill>
            <a:srgbClr val="E63946"/>
          </a:solidFill>
          <a:ln/>
        </p:spPr>
      </p:sp>
      <p:sp>
        <p:nvSpPr>
          <p:cNvPr id="6" name="Text 90">
            <a:extLst>
              <a:ext uri="{FF2B5EF4-FFF2-40B4-BE49-F238E27FC236}">
                <a16:creationId xmlns:a16="http://schemas.microsoft.com/office/drawing/2014/main" id="{350F8725-40BC-B712-5628-03A397C650FA}"/>
              </a:ext>
            </a:extLst>
          </p:cNvPr>
          <p:cNvSpPr txBox="1"/>
          <p:nvPr/>
        </p:nvSpPr>
        <p:spPr>
          <a:xfrm>
            <a:off x="914400" y="276149"/>
            <a:ext cx="770656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ERM TEMPLATE EXCEL COMPANION - USER GUIDE</a:t>
            </a:r>
            <a:endParaRPr lang="en-US" sz="2200" dirty="0"/>
          </a:p>
        </p:txBody>
      </p:sp>
      <p:pic>
        <p:nvPicPr>
          <p:cNvPr id="7" name="Image 9" descr="preencoded.png">
            <a:extLst>
              <a:ext uri="{FF2B5EF4-FFF2-40B4-BE49-F238E27FC236}">
                <a16:creationId xmlns:a16="http://schemas.microsoft.com/office/drawing/2014/main" id="{59DF0261-161E-57D5-18F6-E84DBE733D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 t="-842" b="-842"/>
          <a:stretch/>
        </p:blipFill>
        <p:spPr>
          <a:xfrm>
            <a:off x="8823046" y="371246"/>
            <a:ext cx="190195" cy="171907"/>
          </a:xfrm>
          <a:prstGeom prst="rect">
            <a:avLst/>
          </a:prstGeom>
        </p:spPr>
      </p:pic>
      <p:sp>
        <p:nvSpPr>
          <p:cNvPr id="8" name="Text 91">
            <a:extLst>
              <a:ext uri="{FF2B5EF4-FFF2-40B4-BE49-F238E27FC236}">
                <a16:creationId xmlns:a16="http://schemas.microsoft.com/office/drawing/2014/main" id="{3C99D9EF-4795-BE2A-156E-6DE9EBD9B30B}"/>
              </a:ext>
            </a:extLst>
          </p:cNvPr>
          <p:cNvSpPr txBox="1"/>
          <p:nvPr/>
        </p:nvSpPr>
        <p:spPr>
          <a:xfrm>
            <a:off x="9127541" y="371246"/>
            <a:ext cx="255757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>
                    <a:alpha val="80000"/>
                  </a:srgbClr>
                </a:solidFill>
                <a:latin typeface="Montserrat" pitchFamily="34" charset="0"/>
              </a:rPr>
              <a:t>Excel file</a:t>
            </a:r>
            <a:endParaRPr lang="en-US" sz="1000" dirty="0"/>
          </a:p>
        </p:txBody>
      </p:sp>
      <p:pic>
        <p:nvPicPr>
          <p:cNvPr id="9" name="Image 10" descr="preencoded.png">
            <a:extLst>
              <a:ext uri="{FF2B5EF4-FFF2-40B4-BE49-F238E27FC236}">
                <a16:creationId xmlns:a16="http://schemas.microsoft.com/office/drawing/2014/main" id="{8090770A-708A-23FF-DACE-3EBFC49C40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</a:blip>
          <a:srcRect l="-83350" r="-83350"/>
          <a:stretch/>
        </p:blipFill>
        <p:spPr>
          <a:xfrm>
            <a:off x="9753905" y="0"/>
            <a:ext cx="2438705" cy="914400"/>
          </a:xfrm>
          <a:prstGeom prst="rect">
            <a:avLst/>
          </a:prstGeom>
        </p:spPr>
      </p:pic>
      <p:sp>
        <p:nvSpPr>
          <p:cNvPr id="2" name="Shape 64">
            <a:extLst>
              <a:ext uri="{FF2B5EF4-FFF2-40B4-BE49-F238E27FC236}">
                <a16:creationId xmlns:a16="http://schemas.microsoft.com/office/drawing/2014/main" id="{3400774F-0E38-A729-1BBF-F933AA1AAD3E}"/>
              </a:ext>
            </a:extLst>
          </p:cNvPr>
          <p:cNvSpPr/>
          <p:nvPr/>
        </p:nvSpPr>
        <p:spPr>
          <a:xfrm>
            <a:off x="-915" y="4551748"/>
            <a:ext cx="12191695" cy="2298031"/>
          </a:xfrm>
          <a:prstGeom prst="rect">
            <a:avLst/>
          </a:prstGeom>
          <a:solidFill>
            <a:srgbClr val="0B1C33"/>
          </a:solidFill>
          <a:ln/>
        </p:spPr>
        <p:txBody>
          <a:bodyPr/>
          <a:lstStyle/>
          <a:p>
            <a:r>
              <a:rPr lang="fr-CA" sz="1400" dirty="0">
                <a:solidFill>
                  <a:schemeClr val="bg1"/>
                </a:solidFill>
              </a:rPr>
              <a:t>Enterprise Risk Management (ERM) Toolkit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fr-CA" sz="1400" dirty="0">
                <a:solidFill>
                  <a:schemeClr val="bg1"/>
                </a:solidFill>
              </a:rPr>
              <a:t>Full suite </a:t>
            </a:r>
            <a:r>
              <a:rPr lang="fr-CA" sz="1400" dirty="0" err="1">
                <a:solidFill>
                  <a:schemeClr val="bg1"/>
                </a:solidFill>
              </a:rPr>
              <a:t>available</a:t>
            </a:r>
            <a:r>
              <a:rPr lang="fr-CA" sz="1400" dirty="0">
                <a:solidFill>
                  <a:schemeClr val="bg1"/>
                </a:solidFill>
              </a:rPr>
              <a:t>: https://synergieconsultation.podia.com/suite-entreprise-risk-management-erm</a:t>
            </a:r>
          </a:p>
          <a:p>
            <a:endParaRPr lang="fr-CA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WHAT'S INCLUDED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This comprehensive four-file bundle contains everything required for a professional enterprise risk management deployment:</a:t>
            </a:r>
          </a:p>
          <a:p>
            <a:r>
              <a:rPr lang="en-US" sz="1400" dirty="0">
                <a:solidFill>
                  <a:schemeClr val="bg1"/>
                </a:solidFill>
              </a:rPr>
              <a:t>-37 Professional PowerPoint Slides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-Excel Companion Workbook (6 Worksheets)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-12-Month Implementation Project Plan (Excel)</a:t>
            </a:r>
          </a:p>
          <a:p>
            <a:r>
              <a:rPr lang="en-US" sz="1400" dirty="0">
                <a:solidFill>
                  <a:schemeClr val="bg1"/>
                </a:solidFill>
              </a:rPr>
              <a:t>-Implementation Checklist and Best Practices Guide (Word) – 20-page playbook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4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1270</Words>
  <Application>Microsoft Office PowerPoint</Application>
  <PresentationFormat>Grand écran</PresentationFormat>
  <Paragraphs>297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Open Sans</vt:lpstr>
      <vt:lpstr>ui-sans-serif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synergieconsultation.com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 framework dashboard</dc:title>
  <dc:subject>ERM framework dashboard</dc:subject>
  <dc:creator>synergieconsultation.com</dc:creator>
  <cp:lastModifiedBy>Matthieu Bélanger</cp:lastModifiedBy>
  <cp:revision>61</cp:revision>
  <dcterms:created xsi:type="dcterms:W3CDTF">2026-01-01T18:27:08Z</dcterms:created>
  <dcterms:modified xsi:type="dcterms:W3CDTF">2026-01-31T03:39:45Z</dcterms:modified>
</cp:coreProperties>
</file>