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72" r:id="rId6"/>
    <p:sldId id="273" r:id="rId7"/>
    <p:sldId id="275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9" d="100"/>
          <a:sy n="159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83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 l="-2644" r="-2644"/>
          <a:stretch/>
        </p:blipFill>
        <p:spPr>
          <a:xfrm>
            <a:off x="571500" y="295351"/>
            <a:ext cx="200254" cy="190195"/>
          </a:xfrm>
          <a:prstGeom prst="rect">
            <a:avLst/>
          </a:prstGeom>
        </p:spPr>
      </p:pic>
      <p:sp>
        <p:nvSpPr>
          <p:cNvPr id="4" name="Text 1"/>
          <p:cNvSpPr txBox="1"/>
          <p:nvPr/>
        </p:nvSpPr>
        <p:spPr>
          <a:xfrm>
            <a:off x="771754" y="286207"/>
            <a:ext cx="323423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GLOBAL ENTERPRISE SECURITY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10431475" y="290779"/>
            <a:ext cx="1305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DECEMBER 2025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3926434" y="4562856"/>
            <a:ext cx="4343400" cy="780898"/>
          </a:xfrm>
          <a:prstGeom prst="roundRect">
            <a:avLst>
              <a:gd name="adj" fmla="val 2856"/>
            </a:avLst>
          </a:prstGeom>
          <a:solidFill>
            <a:srgbClr val="CBF400"/>
          </a:solidFill>
          <a:ln/>
          <a:effectLst>
            <a:outerShdw blurRad="292100" dist="1016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7" name="Text 4"/>
          <p:cNvSpPr txBox="1"/>
          <p:nvPr/>
        </p:nvSpPr>
        <p:spPr>
          <a:xfrm>
            <a:off x="1537106" y="1028700"/>
            <a:ext cx="9697212" cy="17629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CISO BOARD REPORT &amp; STRATEGY 2025</a:t>
            </a:r>
            <a:endParaRPr lang="en-US" sz="6000" dirty="0"/>
          </a:p>
        </p:txBody>
      </p:sp>
      <p:sp>
        <p:nvSpPr>
          <p:cNvPr id="8" name="Text 5"/>
          <p:cNvSpPr txBox="1"/>
          <p:nvPr/>
        </p:nvSpPr>
        <p:spPr>
          <a:xfrm>
            <a:off x="2098548" y="3247949"/>
            <a:ext cx="8172907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DDDDD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Our mission is to protect enterprise value by reducing cyber risk, ensuring operational resilience, and enabling secure business growth.</a:t>
            </a:r>
            <a:endParaRPr lang="en-US" sz="1800" dirty="0"/>
          </a:p>
        </p:txBody>
      </p:sp>
      <p:sp>
        <p:nvSpPr>
          <p:cNvPr id="9" name="Text 6"/>
          <p:cNvSpPr txBox="1"/>
          <p:nvPr/>
        </p:nvSpPr>
        <p:spPr>
          <a:xfrm>
            <a:off x="4402836" y="4848149"/>
            <a:ext cx="351952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CONFIDENTIAL — BOARD USE ONLY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571500" y="5924398"/>
            <a:ext cx="11048695" cy="9144"/>
          </a:xfrm>
          <a:prstGeom prst="rect">
            <a:avLst/>
          </a:prstGeom>
          <a:solidFill>
            <a:srgbClr val="CBF400">
              <a:alpha val="30000"/>
            </a:srgbClr>
          </a:solidFill>
          <a:ln/>
        </p:spPr>
      </p:sp>
      <p:sp>
        <p:nvSpPr>
          <p:cNvPr id="11" name="Text 8"/>
          <p:cNvSpPr txBox="1"/>
          <p:nvPr/>
        </p:nvSpPr>
        <p:spPr>
          <a:xfrm>
            <a:off x="571500" y="6258154"/>
            <a:ext cx="3948379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Office of the Chief Information Security Officer</a:t>
            </a:r>
            <a:endParaRPr lang="en-US" sz="1000" dirty="0"/>
          </a:p>
        </p:txBody>
      </p:sp>
      <p:sp>
        <p:nvSpPr>
          <p:cNvPr id="12" name="Text 9"/>
          <p:cNvSpPr txBox="1"/>
          <p:nvPr/>
        </p:nvSpPr>
        <p:spPr>
          <a:xfrm>
            <a:off x="9219895" y="6258154"/>
            <a:ext cx="251002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Security Strategy &amp; Governance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3" name="Shape 1"/>
          <p:cNvSpPr/>
          <p:nvPr/>
        </p:nvSpPr>
        <p:spPr>
          <a:xfrm>
            <a:off x="571500" y="3258007"/>
            <a:ext cx="2590495" cy="895198"/>
          </a:xfrm>
          <a:prstGeom prst="rect">
            <a:avLst/>
          </a:prstGeom>
          <a:solidFill>
            <a:srgbClr val="CBF400"/>
          </a:solidFill>
          <a:ln w="25400">
            <a:solidFill>
              <a:srgbClr val="CBF400"/>
            </a:solidFill>
            <a:prstDash val="solid"/>
          </a:ln>
        </p:spPr>
      </p:sp>
      <p:sp>
        <p:nvSpPr>
          <p:cNvPr id="4" name="Text 2"/>
          <p:cNvSpPr txBox="1"/>
          <p:nvPr/>
        </p:nvSpPr>
        <p:spPr>
          <a:xfrm>
            <a:off x="779069" y="3562502"/>
            <a:ext cx="23152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THREAT LANDSCAPE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393338" y="3258007"/>
            <a:ext cx="2590495" cy="895198"/>
          </a:xfrm>
          <a:prstGeom prst="rect">
            <a:avLst/>
          </a:prstGeom>
          <a:noFill/>
          <a:ln w="25400">
            <a:solidFill>
              <a:srgbClr val="CBF400"/>
            </a:solidFill>
            <a:prstDash val="solid"/>
          </a:ln>
        </p:spPr>
      </p:sp>
      <p:sp>
        <p:nvSpPr>
          <p:cNvPr id="6" name="Text 4"/>
          <p:cNvSpPr txBox="1"/>
          <p:nvPr/>
        </p:nvSpPr>
        <p:spPr>
          <a:xfrm>
            <a:off x="3718865" y="3562502"/>
            <a:ext cx="207660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DDDD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RISK ASSESSMENT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215177" y="3258007"/>
            <a:ext cx="2590495" cy="895198"/>
          </a:xfrm>
          <a:prstGeom prst="rect">
            <a:avLst/>
          </a:prstGeom>
          <a:solidFill>
            <a:srgbClr val="CBF400"/>
          </a:solidFill>
          <a:ln w="25400">
            <a:solidFill>
              <a:srgbClr val="CBF400"/>
            </a:solidFill>
            <a:prstDash val="solid"/>
          </a:ln>
        </p:spPr>
      </p:sp>
      <p:sp>
        <p:nvSpPr>
          <p:cNvPr id="8" name="Text 6"/>
          <p:cNvSpPr txBox="1"/>
          <p:nvPr/>
        </p:nvSpPr>
        <p:spPr>
          <a:xfrm>
            <a:off x="6377026" y="3419856"/>
            <a:ext cx="2410358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STRATEGIC FRAMEWORK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9037015" y="3258007"/>
            <a:ext cx="2590495" cy="895198"/>
          </a:xfrm>
          <a:prstGeom prst="rect">
            <a:avLst/>
          </a:prstGeom>
          <a:noFill/>
          <a:ln w="25400">
            <a:solidFill>
              <a:srgbClr val="CBF400"/>
            </a:solidFill>
            <a:prstDash val="solid"/>
          </a:ln>
        </p:spPr>
      </p:sp>
      <p:sp>
        <p:nvSpPr>
          <p:cNvPr id="10" name="Text 8"/>
          <p:cNvSpPr txBox="1"/>
          <p:nvPr/>
        </p:nvSpPr>
        <p:spPr>
          <a:xfrm>
            <a:off x="9685325" y="3562502"/>
            <a:ext cx="143835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DDDD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OBJECTIVES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71500" y="4390949"/>
            <a:ext cx="2590495" cy="895198"/>
          </a:xfrm>
          <a:prstGeom prst="rect">
            <a:avLst/>
          </a:prstGeom>
          <a:noFill/>
          <a:ln w="25400">
            <a:solidFill>
              <a:srgbClr val="CBF400"/>
            </a:solidFill>
            <a:prstDash val="solid"/>
          </a:ln>
        </p:spPr>
      </p:sp>
      <p:sp>
        <p:nvSpPr>
          <p:cNvPr id="12" name="Text 10"/>
          <p:cNvSpPr txBox="1"/>
          <p:nvPr/>
        </p:nvSpPr>
        <p:spPr>
          <a:xfrm>
            <a:off x="733349" y="4552798"/>
            <a:ext cx="2410358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DDDD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OPERATIONAL EXCELLENCE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393338" y="4390949"/>
            <a:ext cx="2590495" cy="895198"/>
          </a:xfrm>
          <a:prstGeom prst="rect">
            <a:avLst/>
          </a:prstGeom>
          <a:solidFill>
            <a:srgbClr val="CBF400"/>
          </a:solidFill>
          <a:ln w="25400">
            <a:solidFill>
              <a:srgbClr val="CBF400"/>
            </a:solidFill>
            <a:prstDash val="solid"/>
          </a:ln>
        </p:spPr>
      </p:sp>
      <p:sp>
        <p:nvSpPr>
          <p:cNvPr id="14" name="Text 12"/>
          <p:cNvSpPr txBox="1"/>
          <p:nvPr/>
        </p:nvSpPr>
        <p:spPr>
          <a:xfrm>
            <a:off x="4223614" y="4695444"/>
            <a:ext cx="1067105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METRICS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6215177" y="4390949"/>
            <a:ext cx="2590495" cy="895198"/>
          </a:xfrm>
          <a:prstGeom prst="rect">
            <a:avLst/>
          </a:prstGeom>
          <a:noFill/>
          <a:ln w="25400">
            <a:solidFill>
              <a:srgbClr val="CBF400"/>
            </a:solidFill>
            <a:prstDash val="solid"/>
          </a:ln>
        </p:spPr>
      </p:sp>
      <p:sp>
        <p:nvSpPr>
          <p:cNvPr id="16" name="Text 14"/>
          <p:cNvSpPr txBox="1"/>
          <p:nvPr/>
        </p:nvSpPr>
        <p:spPr>
          <a:xfrm>
            <a:off x="6804965" y="4695444"/>
            <a:ext cx="155265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DDDD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COMPLIANCE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9037015" y="4390949"/>
            <a:ext cx="2590495" cy="895198"/>
          </a:xfrm>
          <a:prstGeom prst="rect">
            <a:avLst/>
          </a:prstGeom>
          <a:solidFill>
            <a:srgbClr val="CBF400"/>
          </a:solidFill>
          <a:ln w="25400">
            <a:solidFill>
              <a:srgbClr val="CBF400"/>
            </a:solidFill>
            <a:prstDash val="solid"/>
          </a:ln>
        </p:spPr>
      </p:sp>
      <p:sp>
        <p:nvSpPr>
          <p:cNvPr id="18" name="Text 16"/>
          <p:cNvSpPr txBox="1"/>
          <p:nvPr/>
        </p:nvSpPr>
        <p:spPr>
          <a:xfrm>
            <a:off x="9590227" y="4695444"/>
            <a:ext cx="16294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GOVERNANCE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571500" y="5524805"/>
            <a:ext cx="2590495" cy="780898"/>
          </a:xfrm>
          <a:prstGeom prst="rect">
            <a:avLst/>
          </a:prstGeom>
          <a:solidFill>
            <a:srgbClr val="CBF400"/>
          </a:solidFill>
          <a:ln w="25400">
            <a:solidFill>
              <a:srgbClr val="CBF400"/>
            </a:solidFill>
            <a:prstDash val="solid"/>
          </a:ln>
        </p:spPr>
      </p:sp>
      <p:sp>
        <p:nvSpPr>
          <p:cNvPr id="20" name="Text 18"/>
          <p:cNvSpPr txBox="1"/>
          <p:nvPr/>
        </p:nvSpPr>
        <p:spPr>
          <a:xfrm>
            <a:off x="1138428" y="5772607"/>
            <a:ext cx="16002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TECHNOLOGY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3393338" y="5524805"/>
            <a:ext cx="2590495" cy="780898"/>
          </a:xfrm>
          <a:prstGeom prst="rect">
            <a:avLst/>
          </a:prstGeom>
          <a:noFill/>
          <a:ln w="25400">
            <a:solidFill>
              <a:srgbClr val="CBF400"/>
            </a:solidFill>
            <a:prstDash val="solid"/>
          </a:ln>
        </p:spPr>
      </p:sp>
      <p:sp>
        <p:nvSpPr>
          <p:cNvPr id="22" name="Text 20"/>
          <p:cNvSpPr txBox="1"/>
          <p:nvPr/>
        </p:nvSpPr>
        <p:spPr>
          <a:xfrm>
            <a:off x="3734410" y="5772607"/>
            <a:ext cx="2048256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DDDD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IMPLEMENTATION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6215177" y="5524805"/>
            <a:ext cx="2590495" cy="780898"/>
          </a:xfrm>
          <a:prstGeom prst="rect">
            <a:avLst/>
          </a:prstGeom>
          <a:solidFill>
            <a:srgbClr val="CBF400"/>
          </a:solidFill>
          <a:ln w="25400">
            <a:solidFill>
              <a:srgbClr val="CBF400"/>
            </a:solidFill>
            <a:prstDash val="solid"/>
          </a:ln>
        </p:spPr>
      </p:sp>
      <p:sp>
        <p:nvSpPr>
          <p:cNvPr id="24" name="Text 22"/>
          <p:cNvSpPr txBox="1"/>
          <p:nvPr/>
        </p:nvSpPr>
        <p:spPr>
          <a:xfrm>
            <a:off x="7070141" y="5772607"/>
            <a:ext cx="1019556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BUDGET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9037015" y="5524805"/>
            <a:ext cx="2590495" cy="780898"/>
          </a:xfrm>
          <a:prstGeom prst="rect">
            <a:avLst/>
          </a:prstGeom>
          <a:noFill/>
          <a:ln w="25400">
            <a:solidFill>
              <a:srgbClr val="CBF400"/>
            </a:solidFill>
            <a:prstDash val="solid"/>
          </a:ln>
        </p:spPr>
      </p:sp>
      <p:sp>
        <p:nvSpPr>
          <p:cNvPr id="26" name="Text 24"/>
          <p:cNvSpPr txBox="1"/>
          <p:nvPr/>
        </p:nvSpPr>
        <p:spPr>
          <a:xfrm>
            <a:off x="10032797" y="5772607"/>
            <a:ext cx="743407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DDDD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TEAM</a:t>
            </a:r>
            <a:endParaRPr lang="en-US" sz="1500" dirty="0"/>
          </a:p>
        </p:txBody>
      </p:sp>
      <p:pic>
        <p:nvPicPr>
          <p:cNvPr id="2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71500" y="342900"/>
            <a:ext cx="228600" cy="228600"/>
          </a:xfrm>
          <a:prstGeom prst="rect">
            <a:avLst/>
          </a:prstGeom>
        </p:spPr>
      </p:pic>
      <p:sp>
        <p:nvSpPr>
          <p:cNvPr id="28" name="Text 25"/>
          <p:cNvSpPr txBox="1"/>
          <p:nvPr/>
        </p:nvSpPr>
        <p:spPr>
          <a:xfrm>
            <a:off x="942746" y="347472"/>
            <a:ext cx="224393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CISO BOARD REPORT</a:t>
            </a:r>
            <a:endParaRPr lang="en-US" sz="1300" dirty="0"/>
          </a:p>
        </p:txBody>
      </p:sp>
      <p:sp>
        <p:nvSpPr>
          <p:cNvPr id="29" name="Text 26"/>
          <p:cNvSpPr txBox="1"/>
          <p:nvPr/>
        </p:nvSpPr>
        <p:spPr>
          <a:xfrm>
            <a:off x="10282428" y="338328"/>
            <a:ext cx="14721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December 2025</a:t>
            </a:r>
            <a:endParaRPr lang="en-US" sz="1300" dirty="0"/>
          </a:p>
        </p:txBody>
      </p:sp>
      <p:sp>
        <p:nvSpPr>
          <p:cNvPr id="30" name="Text 27"/>
          <p:cNvSpPr txBox="1"/>
          <p:nvPr/>
        </p:nvSpPr>
        <p:spPr>
          <a:xfrm>
            <a:off x="571500" y="809244"/>
            <a:ext cx="4325112" cy="11146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2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Agenda</a:t>
            </a:r>
            <a:endParaRPr lang="en-US" sz="7200" dirty="0"/>
          </a:p>
        </p:txBody>
      </p:sp>
      <p:sp>
        <p:nvSpPr>
          <p:cNvPr id="31" name="Text 28"/>
          <p:cNvSpPr txBox="1"/>
          <p:nvPr/>
        </p:nvSpPr>
        <p:spPr>
          <a:xfrm>
            <a:off x="571500" y="2038198"/>
            <a:ext cx="9068105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DDDD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This strategic overview outlines our comprehensive approach to cybersecurity governance, operational resilience, and future-proofing the enterprise against emerging threats in 2025.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3" name="Shape 1"/>
          <p:cNvSpPr/>
          <p:nvPr/>
        </p:nvSpPr>
        <p:spPr>
          <a:xfrm>
            <a:off x="571500" y="705917"/>
            <a:ext cx="11048695" cy="9144"/>
          </a:xfrm>
          <a:prstGeom prst="rect">
            <a:avLst/>
          </a:prstGeom>
          <a:solidFill>
            <a:srgbClr val="CBF400">
              <a:alpha val="30000"/>
            </a:srgbClr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l="-2994" r="-2994"/>
          <a:stretch/>
        </p:blipFill>
        <p:spPr>
          <a:xfrm>
            <a:off x="571500" y="395021"/>
            <a:ext cx="161849" cy="152705"/>
          </a:xfrm>
          <a:prstGeom prst="rect">
            <a:avLst/>
          </a:prstGeom>
        </p:spPr>
      </p:pic>
      <p:sp>
        <p:nvSpPr>
          <p:cNvPr id="5" name="Text 2"/>
          <p:cNvSpPr txBox="1"/>
          <p:nvPr/>
        </p:nvSpPr>
        <p:spPr>
          <a:xfrm>
            <a:off x="733349" y="385877"/>
            <a:ext cx="2786177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CISO BOARD REPORT &amp; STRATEGY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571500" y="1867205"/>
            <a:ext cx="28346" cy="514807"/>
          </a:xfrm>
          <a:prstGeom prst="rect">
            <a:avLst/>
          </a:prstGeom>
          <a:solidFill>
            <a:srgbClr val="CBF400"/>
          </a:solidFill>
          <a:ln/>
        </p:spPr>
      </p:sp>
      <p:sp>
        <p:nvSpPr>
          <p:cNvPr id="7" name="Shape 4"/>
          <p:cNvSpPr/>
          <p:nvPr/>
        </p:nvSpPr>
        <p:spPr>
          <a:xfrm>
            <a:off x="571500" y="2838298"/>
            <a:ext cx="5352898" cy="3724351"/>
          </a:xfrm>
          <a:prstGeom prst="rect">
            <a:avLst/>
          </a:prstGeom>
          <a:solidFill>
            <a:srgbClr val="CBF400">
              <a:alpha val="2000"/>
            </a:srgbClr>
          </a:solidFill>
          <a:ln w="25400">
            <a:solidFill>
              <a:srgbClr val="CBF40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923544" y="3610051"/>
            <a:ext cx="4647895" cy="19202"/>
          </a:xfrm>
          <a:prstGeom prst="rect">
            <a:avLst/>
          </a:prstGeom>
          <a:solidFill>
            <a:srgbClr val="CBF400">
              <a:alpha val="30000"/>
            </a:srgbClr>
          </a:solidFill>
          <a:ln/>
        </p:spPr>
      </p:sp>
      <p:sp>
        <p:nvSpPr>
          <p:cNvPr id="9" name="Text 6"/>
          <p:cNvSpPr txBox="1"/>
          <p:nvPr/>
        </p:nvSpPr>
        <p:spPr>
          <a:xfrm>
            <a:off x="923544" y="3191256"/>
            <a:ext cx="30861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OPERATIONAL REALITY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5042002" y="3200400"/>
            <a:ext cx="533095" cy="256946"/>
          </a:xfrm>
          <a:prstGeom prst="roundRect">
            <a:avLst>
              <a:gd name="adj" fmla="val 52722"/>
            </a:avLst>
          </a:prstGeom>
          <a:solidFill>
            <a:srgbClr val="CBF400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rcRect l="-1773" r="-1773"/>
          <a:stretch/>
        </p:blipFill>
        <p:spPr>
          <a:xfrm>
            <a:off x="923544" y="3895344"/>
            <a:ext cx="133502" cy="171907"/>
          </a:xfrm>
          <a:prstGeom prst="rect">
            <a:avLst/>
          </a:prstGeom>
        </p:spPr>
      </p:pic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23544" y="4737506"/>
            <a:ext cx="171907" cy="171907"/>
          </a:xfrm>
          <a:prstGeom prst="rect">
            <a:avLst/>
          </a:prstGeom>
        </p:spPr>
      </p:pic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064" r="-1064"/>
          <a:stretch/>
        </p:blipFill>
        <p:spPr>
          <a:xfrm>
            <a:off x="923544" y="5579669"/>
            <a:ext cx="219456" cy="171907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6305702" y="2838298"/>
            <a:ext cx="5315407" cy="3724351"/>
          </a:xfrm>
          <a:prstGeom prst="rect">
            <a:avLst/>
          </a:prstGeom>
          <a:solidFill>
            <a:srgbClr val="CBF400"/>
          </a:solidFill>
          <a:ln/>
        </p:spPr>
      </p:sp>
      <p:sp>
        <p:nvSpPr>
          <p:cNvPr id="15" name="Shape 9"/>
          <p:cNvSpPr/>
          <p:nvPr/>
        </p:nvSpPr>
        <p:spPr>
          <a:xfrm>
            <a:off x="6638544" y="3590849"/>
            <a:ext cx="4647895" cy="19202"/>
          </a:xfrm>
          <a:prstGeom prst="rect">
            <a:avLst/>
          </a:prstGeom>
          <a:solidFill>
            <a:srgbClr val="0F0F0F">
              <a:alpha val="20000"/>
            </a:srgbClr>
          </a:solidFill>
          <a:ln/>
        </p:spPr>
      </p:sp>
      <p:sp>
        <p:nvSpPr>
          <p:cNvPr id="16" name="Text 10"/>
          <p:cNvSpPr txBox="1"/>
          <p:nvPr/>
        </p:nvSpPr>
        <p:spPr>
          <a:xfrm>
            <a:off x="6638544" y="3172054"/>
            <a:ext cx="275325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EMERGING VECTORS</a:t>
            </a:r>
            <a:endParaRPr lang="en-US" sz="1800" dirty="0"/>
          </a:p>
        </p:txBody>
      </p:sp>
      <p:sp>
        <p:nvSpPr>
          <p:cNvPr id="17" name="Shape 11"/>
          <p:cNvSpPr/>
          <p:nvPr/>
        </p:nvSpPr>
        <p:spPr>
          <a:xfrm>
            <a:off x="10757002" y="3181198"/>
            <a:ext cx="533095" cy="256946"/>
          </a:xfrm>
          <a:prstGeom prst="roundRect">
            <a:avLst>
              <a:gd name="adj" fmla="val 52722"/>
            </a:avLst>
          </a:prstGeom>
          <a:solidFill>
            <a:srgbClr val="0F0F0F"/>
          </a:solidFill>
          <a:ln/>
        </p:spPr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638544" y="3877056"/>
            <a:ext cx="171907" cy="171907"/>
          </a:xfrm>
          <a:prstGeom prst="rect">
            <a:avLst/>
          </a:prstGeom>
        </p:spPr>
      </p:pic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638544" y="5560466"/>
            <a:ext cx="171907" cy="171907"/>
          </a:xfrm>
          <a:prstGeom prst="rect">
            <a:avLst/>
          </a:prstGeom>
        </p:spPr>
      </p:pic>
      <p:sp>
        <p:nvSpPr>
          <p:cNvPr id="20" name="Text 12"/>
          <p:cNvSpPr txBox="1"/>
          <p:nvPr/>
        </p:nvSpPr>
        <p:spPr>
          <a:xfrm>
            <a:off x="10580522" y="381305"/>
            <a:ext cx="114848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December 2025</a:t>
            </a:r>
            <a:endParaRPr lang="en-US" sz="1000" dirty="0"/>
          </a:p>
        </p:txBody>
      </p:sp>
      <p:sp>
        <p:nvSpPr>
          <p:cNvPr id="21" name="Text 13"/>
          <p:cNvSpPr txBox="1"/>
          <p:nvPr/>
        </p:nvSpPr>
        <p:spPr>
          <a:xfrm>
            <a:off x="571500" y="761695"/>
            <a:ext cx="9872777" cy="10479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7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THREAT LANDSCAPE</a:t>
            </a:r>
            <a:endParaRPr lang="en-US" sz="6700" dirty="0"/>
          </a:p>
        </p:txBody>
      </p:sp>
      <p:sp>
        <p:nvSpPr>
          <p:cNvPr id="22" name="Text 14"/>
          <p:cNvSpPr txBox="1"/>
          <p:nvPr/>
        </p:nvSpPr>
        <p:spPr>
          <a:xfrm>
            <a:off x="790956" y="1895551"/>
            <a:ext cx="751088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DDDDDD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strategic shift from opportunistic exploitation to sophisticated, AI-enhanced targeting of critical infrastructure and supply chains requires a pivot in defensive posture.</a:t>
            </a:r>
            <a:endParaRPr lang="en-US" sz="1300" dirty="0"/>
          </a:p>
        </p:txBody>
      </p:sp>
      <p:sp>
        <p:nvSpPr>
          <p:cNvPr id="23" name="Text 15"/>
          <p:cNvSpPr txBox="1"/>
          <p:nvPr/>
        </p:nvSpPr>
        <p:spPr>
          <a:xfrm>
            <a:off x="5138014" y="3238805"/>
            <a:ext cx="44348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F0F0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2024</a:t>
            </a:r>
            <a:endParaRPr lang="en-US" sz="1000" dirty="0"/>
          </a:p>
        </p:txBody>
      </p:sp>
      <p:sp>
        <p:nvSpPr>
          <p:cNvPr id="24" name="Text 16"/>
          <p:cNvSpPr txBox="1"/>
          <p:nvPr/>
        </p:nvSpPr>
        <p:spPr>
          <a:xfrm>
            <a:off x="1200607" y="3877056"/>
            <a:ext cx="2462479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Ransomware-as-a-Service</a:t>
            </a:r>
            <a:endParaRPr lang="en-US" sz="1300" dirty="0"/>
          </a:p>
        </p:txBody>
      </p:sp>
      <p:sp>
        <p:nvSpPr>
          <p:cNvPr id="25" name="Text 17"/>
          <p:cNvSpPr txBox="1"/>
          <p:nvPr/>
        </p:nvSpPr>
        <p:spPr>
          <a:xfrm>
            <a:off x="1238098" y="4718304"/>
            <a:ext cx="191018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Legacy Exploitation</a:t>
            </a:r>
            <a:endParaRPr lang="en-US" sz="13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5560466"/>
            <a:ext cx="210037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Credential Harvesting</a:t>
            </a:r>
            <a:endParaRPr lang="en-US" sz="1300" dirty="0"/>
          </a:p>
        </p:txBody>
      </p:sp>
      <p:sp>
        <p:nvSpPr>
          <p:cNvPr id="27" name="Text 19"/>
          <p:cNvSpPr txBox="1"/>
          <p:nvPr/>
        </p:nvSpPr>
        <p:spPr>
          <a:xfrm>
            <a:off x="10853014" y="3219602"/>
            <a:ext cx="44348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2025</a:t>
            </a:r>
            <a:endParaRPr lang="en-US" sz="1000" dirty="0"/>
          </a:p>
        </p:txBody>
      </p:sp>
      <p:sp>
        <p:nvSpPr>
          <p:cNvPr id="28" name="Text 20"/>
          <p:cNvSpPr txBox="1"/>
          <p:nvPr/>
        </p:nvSpPr>
        <p:spPr>
          <a:xfrm>
            <a:off x="6953098" y="3857854"/>
            <a:ext cx="170992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AI-Driven Attacks</a:t>
            </a:r>
            <a:endParaRPr lang="en-US" sz="1300" dirty="0"/>
          </a:p>
        </p:txBody>
      </p:sp>
      <p:sp>
        <p:nvSpPr>
          <p:cNvPr id="29" name="Text 21"/>
          <p:cNvSpPr txBox="1"/>
          <p:nvPr/>
        </p:nvSpPr>
        <p:spPr>
          <a:xfrm>
            <a:off x="6953098" y="4699101"/>
            <a:ext cx="192938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Supply Chain Depth</a:t>
            </a:r>
            <a:endParaRPr lang="en-US" sz="1300" dirty="0"/>
          </a:p>
        </p:txBody>
      </p:sp>
      <p:sp>
        <p:nvSpPr>
          <p:cNvPr id="30" name="Text 22"/>
          <p:cNvSpPr txBox="1"/>
          <p:nvPr/>
        </p:nvSpPr>
        <p:spPr>
          <a:xfrm>
            <a:off x="6953098" y="5541264"/>
            <a:ext cx="232897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Cloud Identity Targeting</a:t>
            </a:r>
            <a:endParaRPr lang="en-US" sz="1300" dirty="0"/>
          </a:p>
        </p:txBody>
      </p:sp>
      <p:sp>
        <p:nvSpPr>
          <p:cNvPr id="31" name="Text 23"/>
          <p:cNvSpPr txBox="1"/>
          <p:nvPr/>
        </p:nvSpPr>
        <p:spPr>
          <a:xfrm>
            <a:off x="1200607" y="4155034"/>
            <a:ext cx="439643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High-volume double extortion attacks targeting unpatched vulnerabilities and backups.</a:t>
            </a:r>
            <a:endParaRPr lang="en-US" sz="1000" dirty="0"/>
          </a:p>
        </p:txBody>
      </p:sp>
      <p:sp>
        <p:nvSpPr>
          <p:cNvPr id="32" name="Text 24"/>
          <p:cNvSpPr txBox="1"/>
          <p:nvPr/>
        </p:nvSpPr>
        <p:spPr>
          <a:xfrm>
            <a:off x="1238098" y="4997196"/>
            <a:ext cx="43296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Automated scanning and exploitation of known CVEs in VPNs and edge devices.</a:t>
            </a:r>
            <a:endParaRPr lang="en-US" sz="1000" dirty="0"/>
          </a:p>
        </p:txBody>
      </p:sp>
      <p:sp>
        <p:nvSpPr>
          <p:cNvPr id="33" name="Text 25"/>
          <p:cNvSpPr txBox="1"/>
          <p:nvPr/>
        </p:nvSpPr>
        <p:spPr>
          <a:xfrm>
            <a:off x="1285646" y="5838444"/>
            <a:ext cx="394837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Broad-spectrum phishing campaigns aimed at harvesting diverse employee credentials.</a:t>
            </a:r>
            <a:endParaRPr lang="en-US" sz="1000" dirty="0"/>
          </a:p>
        </p:txBody>
      </p:sp>
      <p:sp>
        <p:nvSpPr>
          <p:cNvPr id="34" name="Text 26"/>
          <p:cNvSpPr txBox="1"/>
          <p:nvPr/>
        </p:nvSpPr>
        <p:spPr>
          <a:xfrm>
            <a:off x="6953098" y="4135831"/>
            <a:ext cx="420532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F0F0F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Deepfake impersonation of executives and polymorphic malware that evades static detection.</a:t>
            </a:r>
            <a:endParaRPr lang="en-US" sz="1000" dirty="0"/>
          </a:p>
        </p:txBody>
      </p:sp>
      <p:sp>
        <p:nvSpPr>
          <p:cNvPr id="35" name="Text 27"/>
          <p:cNvSpPr txBox="1"/>
          <p:nvPr/>
        </p:nvSpPr>
        <p:spPr>
          <a:xfrm>
            <a:off x="6953098" y="4977994"/>
            <a:ext cx="409102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F0F0F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Compromise of 3rd and 4th party software dependencies to bypass perimeter controls.</a:t>
            </a:r>
            <a:endParaRPr lang="en-US" sz="1000" dirty="0"/>
          </a:p>
        </p:txBody>
      </p:sp>
      <p:sp>
        <p:nvSpPr>
          <p:cNvPr id="36" name="Text 28"/>
          <p:cNvSpPr txBox="1"/>
          <p:nvPr/>
        </p:nvSpPr>
        <p:spPr>
          <a:xfrm>
            <a:off x="6953098" y="5819242"/>
            <a:ext cx="42153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F0F0F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Nation-state actors targeting specific cloud IAM roles and non-human identities.</a:t>
            </a:r>
            <a:endParaRPr lang="en-US" sz="1000" dirty="0"/>
          </a:p>
        </p:txBody>
      </p:sp>
      <p:pic>
        <p:nvPicPr>
          <p:cNvPr id="38" name="Image 1" descr="preencoded.png">
            <a:extLst>
              <a:ext uri="{FF2B5EF4-FFF2-40B4-BE49-F238E27FC236}">
                <a16:creationId xmlns:a16="http://schemas.microsoft.com/office/drawing/2014/main" id="{8C57EF7B-3CE6-7737-DFAD-16B48F0CB86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-1282" r="-1282"/>
          <a:stretch/>
        </p:blipFill>
        <p:spPr>
          <a:xfrm>
            <a:off x="6638544" y="4718303"/>
            <a:ext cx="219456" cy="1901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4" name="Shape 2"/>
          <p:cNvSpPr/>
          <p:nvPr/>
        </p:nvSpPr>
        <p:spPr>
          <a:xfrm>
            <a:off x="7200900" y="0"/>
            <a:ext cx="4990795" cy="6858000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5" name="Shape 3"/>
          <p:cNvSpPr/>
          <p:nvPr/>
        </p:nvSpPr>
        <p:spPr>
          <a:xfrm>
            <a:off x="7677302" y="864108"/>
            <a:ext cx="4038905" cy="19202"/>
          </a:xfrm>
          <a:prstGeom prst="rect">
            <a:avLst/>
          </a:prstGeom>
          <a:solidFill>
            <a:srgbClr val="0F0F0F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677302" y="535838"/>
            <a:ext cx="190195" cy="190195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7677302" y="4037990"/>
            <a:ext cx="4038905" cy="19202"/>
          </a:xfrm>
          <a:prstGeom prst="rect">
            <a:avLst/>
          </a:prstGeom>
          <a:solidFill>
            <a:srgbClr val="0F0F0F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677302" y="3709721"/>
            <a:ext cx="190195" cy="190195"/>
          </a:xfrm>
          <a:prstGeom prst="rect">
            <a:avLst/>
          </a:prstGeom>
        </p:spPr>
      </p:pic>
      <p:sp>
        <p:nvSpPr>
          <p:cNvPr id="9" name="Text 5"/>
          <p:cNvSpPr txBox="1"/>
          <p:nvPr/>
        </p:nvSpPr>
        <p:spPr>
          <a:xfrm>
            <a:off x="8010144" y="492862"/>
            <a:ext cx="2095805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STRENGTHS</a:t>
            </a:r>
            <a:endParaRPr lang="en-US" sz="1800" dirty="0"/>
          </a:p>
        </p:txBody>
      </p:sp>
      <p:sp>
        <p:nvSpPr>
          <p:cNvPr id="10" name="Text 6"/>
          <p:cNvSpPr txBox="1"/>
          <p:nvPr/>
        </p:nvSpPr>
        <p:spPr>
          <a:xfrm>
            <a:off x="8010144" y="3666744"/>
            <a:ext cx="19431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CRITICAL GAPS</a:t>
            </a:r>
            <a:endParaRPr lang="en-US" sz="1800" dirty="0"/>
          </a:p>
        </p:txBody>
      </p:sp>
      <p:sp>
        <p:nvSpPr>
          <p:cNvPr id="11" name="Shape 7"/>
          <p:cNvSpPr/>
          <p:nvPr/>
        </p:nvSpPr>
        <p:spPr>
          <a:xfrm>
            <a:off x="0" y="0"/>
            <a:ext cx="7200900" cy="6858000"/>
          </a:xfrm>
          <a:prstGeom prst="rect">
            <a:avLst/>
          </a:prstGeom>
          <a:solidFill>
            <a:srgbClr val="CBF400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rcRect l="-2994" r="-2994"/>
          <a:stretch/>
        </p:blipFill>
        <p:spPr>
          <a:xfrm>
            <a:off x="571500" y="395021"/>
            <a:ext cx="161849" cy="152705"/>
          </a:xfrm>
          <a:prstGeom prst="rect">
            <a:avLst/>
          </a:prstGeom>
        </p:spPr>
      </p:pic>
      <p:sp>
        <p:nvSpPr>
          <p:cNvPr id="13" name="Text 8"/>
          <p:cNvSpPr txBox="1"/>
          <p:nvPr/>
        </p:nvSpPr>
        <p:spPr>
          <a:xfrm>
            <a:off x="733349" y="381305"/>
            <a:ext cx="1624889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F0F0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CISO BOARD REPORT</a:t>
            </a:r>
            <a:endParaRPr lang="en-US" sz="1000" dirty="0"/>
          </a:p>
        </p:txBody>
      </p:sp>
      <p:sp>
        <p:nvSpPr>
          <p:cNvPr id="14" name="Text 9"/>
          <p:cNvSpPr txBox="1"/>
          <p:nvPr/>
        </p:nvSpPr>
        <p:spPr>
          <a:xfrm>
            <a:off x="5588813" y="381305"/>
            <a:ext cx="114848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F0F0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DECEMBER 2025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571500" y="2018995"/>
            <a:ext cx="1952244" cy="267005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16" name="Text 11"/>
          <p:cNvSpPr txBox="1"/>
          <p:nvPr/>
        </p:nvSpPr>
        <p:spPr>
          <a:xfrm>
            <a:off x="685800" y="2076602"/>
            <a:ext cx="1810512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MATURITY LEVEL: 3.8 / 5.0</a:t>
            </a:r>
            <a:endParaRPr lang="en-US" sz="900" dirty="0"/>
          </a:p>
        </p:txBody>
      </p:sp>
      <p:sp>
        <p:nvSpPr>
          <p:cNvPr id="17" name="Text 12"/>
          <p:cNvSpPr txBox="1"/>
          <p:nvPr/>
        </p:nvSpPr>
        <p:spPr>
          <a:xfrm>
            <a:off x="571500" y="2324405"/>
            <a:ext cx="5534863" cy="11622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SECURITY</a:t>
            </a:r>
            <a:endParaRPr lang="en-US" sz="7500" dirty="0"/>
          </a:p>
        </p:txBody>
      </p:sp>
      <p:sp>
        <p:nvSpPr>
          <p:cNvPr id="18" name="Text 13"/>
          <p:cNvSpPr txBox="1"/>
          <p:nvPr/>
        </p:nvSpPr>
        <p:spPr>
          <a:xfrm>
            <a:off x="571500" y="3181198"/>
            <a:ext cx="5382158" cy="11622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0" b="1" dirty="0">
                <a:solidFill>
                  <a:srgbClr val="0F0F0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POSTURE</a:t>
            </a:r>
            <a:endParaRPr lang="en-US" sz="7500" dirty="0"/>
          </a:p>
        </p:txBody>
      </p:sp>
      <p:sp>
        <p:nvSpPr>
          <p:cNvPr id="19" name="Shape 14"/>
          <p:cNvSpPr/>
          <p:nvPr/>
        </p:nvSpPr>
        <p:spPr>
          <a:xfrm>
            <a:off x="571500" y="4476902"/>
            <a:ext cx="38405" cy="1429207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20" name="Text 15"/>
          <p:cNvSpPr txBox="1"/>
          <p:nvPr/>
        </p:nvSpPr>
        <p:spPr>
          <a:xfrm>
            <a:off x="800100" y="4505249"/>
            <a:ext cx="569671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0F0F0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Current assessment indicates a robust defensive foundation with high visibility across endpoints and strong identity controls. However, critical modernization gaps in OT environments and third-party risk visibility require immediate strategic investment.</a:t>
            </a:r>
            <a:endParaRPr lang="en-US" sz="1500" dirty="0"/>
          </a:p>
        </p:txBody>
      </p:sp>
      <p:sp>
        <p:nvSpPr>
          <p:cNvPr id="21" name="Text 16"/>
          <p:cNvSpPr txBox="1"/>
          <p:nvPr/>
        </p:nvSpPr>
        <p:spPr>
          <a:xfrm>
            <a:off x="7915046" y="1036015"/>
            <a:ext cx="3363163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24/7 SOC Operations: Fully matured incident detection and response capabilities.</a:t>
            </a:r>
            <a:endParaRPr lang="en-US" sz="1200" dirty="0"/>
          </a:p>
        </p:txBody>
      </p:sp>
      <p:sp>
        <p:nvSpPr>
          <p:cNvPr id="22" name="Text 17"/>
          <p:cNvSpPr txBox="1"/>
          <p:nvPr/>
        </p:nvSpPr>
        <p:spPr>
          <a:xfrm>
            <a:off x="7915046" y="1577340"/>
            <a:ext cx="334396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95% EDR Coverage: High visibility across all corporate endpoints.</a:t>
            </a:r>
            <a:endParaRPr lang="en-US" sz="1200" dirty="0"/>
          </a:p>
        </p:txBody>
      </p:sp>
      <p:sp>
        <p:nvSpPr>
          <p:cNvPr id="23" name="Text 18"/>
          <p:cNvSpPr txBox="1"/>
          <p:nvPr/>
        </p:nvSpPr>
        <p:spPr>
          <a:xfrm>
            <a:off x="7915046" y="2117750"/>
            <a:ext cx="3629254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100% MFA Enforcement: Deployed across entire workforce and critical apps.</a:t>
            </a:r>
            <a:endParaRPr lang="en-US" sz="1200" dirty="0"/>
          </a:p>
        </p:txBody>
      </p:sp>
      <p:sp>
        <p:nvSpPr>
          <p:cNvPr id="24" name="Text 19"/>
          <p:cNvSpPr txBox="1"/>
          <p:nvPr/>
        </p:nvSpPr>
        <p:spPr>
          <a:xfrm>
            <a:off x="7915046" y="2659075"/>
            <a:ext cx="341985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Resilience Testing: Regular quarterly tabletop exercises conducted.</a:t>
            </a:r>
            <a:endParaRPr lang="en-US" sz="1200" dirty="0"/>
          </a:p>
        </p:txBody>
      </p:sp>
      <p:sp>
        <p:nvSpPr>
          <p:cNvPr id="25" name="Text 20"/>
          <p:cNvSpPr txBox="1"/>
          <p:nvPr/>
        </p:nvSpPr>
        <p:spPr>
          <a:xfrm>
            <a:off x="7915046" y="4209898"/>
            <a:ext cx="35058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Legacy OT Segments: Lack of segmentation in manufacturing zones.</a:t>
            </a:r>
            <a:endParaRPr lang="en-US" sz="1200" dirty="0"/>
          </a:p>
        </p:txBody>
      </p:sp>
      <p:sp>
        <p:nvSpPr>
          <p:cNvPr id="26" name="Text 21"/>
          <p:cNvSpPr txBox="1"/>
          <p:nvPr/>
        </p:nvSpPr>
        <p:spPr>
          <a:xfrm>
            <a:off x="7915046" y="4751222"/>
            <a:ext cx="376275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Third-Party Visibility: Limited real-time monitoring of vendor risk.</a:t>
            </a:r>
            <a:endParaRPr lang="en-US" sz="1200" dirty="0"/>
          </a:p>
        </p:txBody>
      </p:sp>
      <p:sp>
        <p:nvSpPr>
          <p:cNvPr id="27" name="Text 22"/>
          <p:cNvSpPr txBox="1"/>
          <p:nvPr/>
        </p:nvSpPr>
        <p:spPr>
          <a:xfrm>
            <a:off x="7915046" y="5292547"/>
            <a:ext cx="356250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CSPM Drift: Configuration management gaps in multi-cloud environments.</a:t>
            </a:r>
            <a:endParaRPr lang="en-US" sz="1200" dirty="0"/>
          </a:p>
        </p:txBody>
      </p:sp>
      <p:sp>
        <p:nvSpPr>
          <p:cNvPr id="28" name="Text 23"/>
          <p:cNvSpPr txBox="1"/>
          <p:nvPr/>
        </p:nvSpPr>
        <p:spPr>
          <a:xfrm>
            <a:off x="7915046" y="5833872"/>
            <a:ext cx="3820363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33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Identity Lifecycle: Manual processes for contractor access management.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solidFill>
            <a:srgbClr val="CBF400"/>
          </a:solidFill>
          <a:ln/>
        </p:spPr>
      </p:sp>
      <p:sp>
        <p:nvSpPr>
          <p:cNvPr id="5" name="Shape 3"/>
          <p:cNvSpPr/>
          <p:nvPr/>
        </p:nvSpPr>
        <p:spPr>
          <a:xfrm>
            <a:off x="5447995" y="0"/>
            <a:ext cx="38405" cy="6858000"/>
          </a:xfrm>
          <a:prstGeom prst="rect">
            <a:avLst/>
          </a:prstGeom>
          <a:solidFill>
            <a:srgbClr val="CBF400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l="23471" r="23471"/>
          <a:stretch/>
        </p:blipFill>
        <p:spPr>
          <a:xfrm>
            <a:off x="0" y="0"/>
            <a:ext cx="5447995" cy="68580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486400" y="0"/>
            <a:ext cx="6705295" cy="6858000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8" name="Shape 5"/>
          <p:cNvSpPr/>
          <p:nvPr/>
        </p:nvSpPr>
        <p:spPr>
          <a:xfrm>
            <a:off x="6057900" y="724205"/>
            <a:ext cx="5562295" cy="9144"/>
          </a:xfrm>
          <a:prstGeom prst="rect">
            <a:avLst/>
          </a:prstGeom>
          <a:solidFill>
            <a:srgbClr val="333333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 l="-2994" r="-2994"/>
          <a:stretch/>
        </p:blipFill>
        <p:spPr>
          <a:xfrm>
            <a:off x="6057900" y="405079"/>
            <a:ext cx="161849" cy="152705"/>
          </a:xfrm>
          <a:prstGeom prst="rect">
            <a:avLst/>
          </a:prstGeom>
        </p:spPr>
      </p:pic>
      <p:sp>
        <p:nvSpPr>
          <p:cNvPr id="10" name="Text 6"/>
          <p:cNvSpPr txBox="1"/>
          <p:nvPr/>
        </p:nvSpPr>
        <p:spPr>
          <a:xfrm>
            <a:off x="6219749" y="381305"/>
            <a:ext cx="1776679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CISO BOARD REPORT</a:t>
            </a:r>
            <a:endParaRPr lang="en-US" sz="1000" dirty="0"/>
          </a:p>
        </p:txBody>
      </p:sp>
      <p:sp>
        <p:nvSpPr>
          <p:cNvPr id="11" name="Text 7"/>
          <p:cNvSpPr txBox="1"/>
          <p:nvPr/>
        </p:nvSpPr>
        <p:spPr>
          <a:xfrm>
            <a:off x="10580522" y="390449"/>
            <a:ext cx="114848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December 2025</a:t>
            </a:r>
            <a:endParaRPr lang="en-US" sz="1000" dirty="0"/>
          </a:p>
        </p:txBody>
      </p:sp>
      <p:sp>
        <p:nvSpPr>
          <p:cNvPr id="12" name="Text 8"/>
          <p:cNvSpPr txBox="1"/>
          <p:nvPr/>
        </p:nvSpPr>
        <p:spPr>
          <a:xfrm>
            <a:off x="6057900" y="895198"/>
            <a:ext cx="5896051" cy="9244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0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THIRD-PARTY</a:t>
            </a:r>
            <a:endParaRPr lang="en-US" sz="6000" dirty="0"/>
          </a:p>
        </p:txBody>
      </p:sp>
      <p:sp>
        <p:nvSpPr>
          <p:cNvPr id="13" name="Text 9"/>
          <p:cNvSpPr txBox="1"/>
          <p:nvPr/>
        </p:nvSpPr>
        <p:spPr>
          <a:xfrm>
            <a:off x="6057900" y="1580998"/>
            <a:ext cx="5039258" cy="9244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0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RISK MGMT</a:t>
            </a:r>
            <a:endParaRPr lang="en-US" sz="6000" dirty="0"/>
          </a:p>
        </p:txBody>
      </p:sp>
      <p:sp>
        <p:nvSpPr>
          <p:cNvPr id="14" name="Shape 10"/>
          <p:cNvSpPr/>
          <p:nvPr/>
        </p:nvSpPr>
        <p:spPr>
          <a:xfrm>
            <a:off x="6057900" y="2800807"/>
            <a:ext cx="304495" cy="304495"/>
          </a:xfrm>
          <a:prstGeom prst="rect">
            <a:avLst/>
          </a:prstGeom>
          <a:solidFill>
            <a:srgbClr val="CBF400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rcRect l="-2512" r="-2512"/>
          <a:stretch/>
        </p:blipFill>
        <p:spPr>
          <a:xfrm>
            <a:off x="6157570" y="2885846"/>
            <a:ext cx="105156" cy="133502"/>
          </a:xfrm>
          <a:prstGeom prst="rect">
            <a:avLst/>
          </a:prstGeom>
        </p:spPr>
      </p:pic>
      <p:sp>
        <p:nvSpPr>
          <p:cNvPr id="16" name="Text 11"/>
          <p:cNvSpPr txBox="1"/>
          <p:nvPr/>
        </p:nvSpPr>
        <p:spPr>
          <a:xfrm>
            <a:off x="6505956" y="2790749"/>
            <a:ext cx="264353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Onboarding Due Diligence</a:t>
            </a:r>
            <a:endParaRPr lang="en-US" sz="1300" dirty="0"/>
          </a:p>
        </p:txBody>
      </p:sp>
      <p:sp>
        <p:nvSpPr>
          <p:cNvPr id="17" name="Text 12"/>
          <p:cNvSpPr txBox="1"/>
          <p:nvPr/>
        </p:nvSpPr>
        <p:spPr>
          <a:xfrm>
            <a:off x="6505956" y="3086100"/>
            <a:ext cx="5034686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DDDDD">
                    <a:alpha val="9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Risk-tiered assessment framework mandating rigorous security checks before contract signing based on data access levels.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6057900" y="3685946"/>
            <a:ext cx="304495" cy="304495"/>
          </a:xfrm>
          <a:prstGeom prst="rect">
            <a:avLst/>
          </a:prstGeom>
          <a:solidFill>
            <a:srgbClr val="CBF400"/>
          </a:solidFill>
          <a:ln/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rcRect l="-2512" r="-2512"/>
          <a:stretch/>
        </p:blipFill>
        <p:spPr>
          <a:xfrm>
            <a:off x="6157570" y="3771900"/>
            <a:ext cx="105156" cy="133502"/>
          </a:xfrm>
          <a:prstGeom prst="rect">
            <a:avLst/>
          </a:prstGeom>
        </p:spPr>
      </p:pic>
      <p:sp>
        <p:nvSpPr>
          <p:cNvPr id="20" name="Text 14"/>
          <p:cNvSpPr txBox="1"/>
          <p:nvPr/>
        </p:nvSpPr>
        <p:spPr>
          <a:xfrm>
            <a:off x="6505956" y="3676802"/>
            <a:ext cx="283372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Evidence-Based Assessment</a:t>
            </a:r>
            <a:endParaRPr lang="en-US" sz="1300" dirty="0"/>
          </a:p>
        </p:txBody>
      </p:sp>
      <p:sp>
        <p:nvSpPr>
          <p:cNvPr id="21" name="Text 15"/>
          <p:cNvSpPr txBox="1"/>
          <p:nvPr/>
        </p:nvSpPr>
        <p:spPr>
          <a:xfrm>
            <a:off x="6505956" y="3972154"/>
            <a:ext cx="5177333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DDDDD">
                    <a:alpha val="9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Transitioned from self-attestation questionnaires to validating controls via SOC 2 Type and ISO 27001 audit reports.</a:t>
            </a:r>
            <a:endParaRPr lang="en-US" sz="1000" dirty="0"/>
          </a:p>
        </p:txBody>
      </p:sp>
      <p:sp>
        <p:nvSpPr>
          <p:cNvPr id="22" name="Shape 16"/>
          <p:cNvSpPr/>
          <p:nvPr/>
        </p:nvSpPr>
        <p:spPr>
          <a:xfrm>
            <a:off x="6057900" y="4572000"/>
            <a:ext cx="304495" cy="304495"/>
          </a:xfrm>
          <a:prstGeom prst="rect">
            <a:avLst/>
          </a:prstGeom>
          <a:solidFill>
            <a:srgbClr val="CBF400"/>
          </a:solidFill>
          <a:ln/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143854" y="4657954"/>
            <a:ext cx="133502" cy="133502"/>
          </a:xfrm>
          <a:prstGeom prst="rect">
            <a:avLst/>
          </a:prstGeom>
        </p:spPr>
      </p:pic>
      <p:sp>
        <p:nvSpPr>
          <p:cNvPr id="24" name="Text 17"/>
          <p:cNvSpPr txBox="1"/>
          <p:nvPr/>
        </p:nvSpPr>
        <p:spPr>
          <a:xfrm>
            <a:off x="6505956" y="4562856"/>
            <a:ext cx="2310689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Continuous Monitoring</a:t>
            </a:r>
            <a:endParaRPr lang="en-US" sz="1300" dirty="0"/>
          </a:p>
        </p:txBody>
      </p:sp>
      <p:sp>
        <p:nvSpPr>
          <p:cNvPr id="25" name="Text 18"/>
          <p:cNvSpPr txBox="1"/>
          <p:nvPr/>
        </p:nvSpPr>
        <p:spPr>
          <a:xfrm>
            <a:off x="6505956" y="4858207"/>
            <a:ext cx="4881982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DDDDD">
                    <a:alpha val="9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Real-time telemetry and external attack surface monitoring to detect vendor security posture drift post-onboarding.</a:t>
            </a:r>
            <a:endParaRPr lang="en-US" sz="1000" dirty="0"/>
          </a:p>
        </p:txBody>
      </p:sp>
      <p:sp>
        <p:nvSpPr>
          <p:cNvPr id="26" name="Shape 19"/>
          <p:cNvSpPr/>
          <p:nvPr/>
        </p:nvSpPr>
        <p:spPr>
          <a:xfrm>
            <a:off x="6057900" y="5458054"/>
            <a:ext cx="304495" cy="304495"/>
          </a:xfrm>
          <a:prstGeom prst="rect">
            <a:avLst/>
          </a:prstGeom>
          <a:solidFill>
            <a:srgbClr val="CBF400"/>
          </a:solidFill>
          <a:ln/>
        </p:spPr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143854" y="5544007"/>
            <a:ext cx="133502" cy="133502"/>
          </a:xfrm>
          <a:prstGeom prst="rect">
            <a:avLst/>
          </a:prstGeom>
        </p:spPr>
      </p:pic>
      <p:sp>
        <p:nvSpPr>
          <p:cNvPr id="28" name="Text 20"/>
          <p:cNvSpPr txBox="1"/>
          <p:nvPr/>
        </p:nvSpPr>
        <p:spPr>
          <a:xfrm>
            <a:off x="6505956" y="5447995"/>
            <a:ext cx="252008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Contractual Enforcement</a:t>
            </a:r>
            <a:endParaRPr lang="en-US" sz="1300" dirty="0"/>
          </a:p>
        </p:txBody>
      </p:sp>
      <p:sp>
        <p:nvSpPr>
          <p:cNvPr id="29" name="Text 21"/>
          <p:cNvSpPr txBox="1"/>
          <p:nvPr/>
        </p:nvSpPr>
        <p:spPr>
          <a:xfrm>
            <a:off x="6505956" y="5743346"/>
            <a:ext cx="4901184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DDDDD">
                    <a:alpha val="9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Standardized security riders including 24-hour breach notification SLAs and right-to-audit clauses for all high-risk vendors.</a:t>
            </a:r>
            <a:endParaRPr lang="en-US" sz="1000" dirty="0"/>
          </a:p>
        </p:txBody>
      </p:sp>
      <p:sp>
        <p:nvSpPr>
          <p:cNvPr id="30" name="Shape 22"/>
          <p:cNvSpPr/>
          <p:nvPr/>
        </p:nvSpPr>
        <p:spPr>
          <a:xfrm>
            <a:off x="6057900" y="6248693"/>
            <a:ext cx="304495" cy="304495"/>
          </a:xfrm>
          <a:prstGeom prst="rect">
            <a:avLst/>
          </a:prstGeom>
          <a:solidFill>
            <a:srgbClr val="CBF400"/>
          </a:solidFill>
          <a:ln/>
        </p:spPr>
      </p:sp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9"/>
          <a:srcRect l="-1507" r="-1507"/>
          <a:stretch/>
        </p:blipFill>
        <p:spPr>
          <a:xfrm>
            <a:off x="6124651" y="6333732"/>
            <a:ext cx="171907" cy="133502"/>
          </a:xfrm>
          <a:prstGeom prst="rect">
            <a:avLst/>
          </a:prstGeom>
        </p:spPr>
      </p:pic>
      <p:sp>
        <p:nvSpPr>
          <p:cNvPr id="32" name="Text 23"/>
          <p:cNvSpPr txBox="1"/>
          <p:nvPr/>
        </p:nvSpPr>
        <p:spPr>
          <a:xfrm>
            <a:off x="6505956" y="6238635"/>
            <a:ext cx="212963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Offboarding Controls</a:t>
            </a:r>
            <a:endParaRPr lang="en-US" sz="1300" dirty="0"/>
          </a:p>
        </p:txBody>
      </p:sp>
      <p:sp>
        <p:nvSpPr>
          <p:cNvPr id="33" name="Text 24"/>
          <p:cNvSpPr txBox="1"/>
          <p:nvPr/>
        </p:nvSpPr>
        <p:spPr>
          <a:xfrm>
            <a:off x="6505956" y="6446525"/>
            <a:ext cx="4710989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DDDDD">
                    <a:alpha val="9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Automated access revocation workflows and mandatory data destruction certification upon contract termination.</a:t>
            </a:r>
            <a:endParaRPr lang="en-US" sz="1000" dirty="0"/>
          </a:p>
        </p:txBody>
      </p:sp>
      <p:sp>
        <p:nvSpPr>
          <p:cNvPr id="34" name="Shape 25"/>
          <p:cNvSpPr/>
          <p:nvPr/>
        </p:nvSpPr>
        <p:spPr>
          <a:xfrm>
            <a:off x="10668305" y="6343791"/>
            <a:ext cx="952805" cy="38405"/>
          </a:xfrm>
          <a:prstGeom prst="rect">
            <a:avLst/>
          </a:prstGeom>
          <a:solidFill>
            <a:srgbClr val="CBF400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sp>
        <p:nvSpPr>
          <p:cNvPr id="4" name="Shape 2"/>
          <p:cNvSpPr/>
          <p:nvPr/>
        </p:nvSpPr>
        <p:spPr>
          <a:xfrm>
            <a:off x="571500" y="715061"/>
            <a:ext cx="11048695" cy="9144"/>
          </a:xfrm>
          <a:prstGeom prst="rect">
            <a:avLst/>
          </a:prstGeom>
          <a:solidFill>
            <a:srgbClr val="CBF400">
              <a:alpha val="30000"/>
            </a:srgbClr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 l="-2694" r="-2694"/>
          <a:stretch/>
        </p:blipFill>
        <p:spPr>
          <a:xfrm>
            <a:off x="571500" y="400507"/>
            <a:ext cx="181051" cy="152705"/>
          </a:xfrm>
          <a:prstGeom prst="rect">
            <a:avLst/>
          </a:prstGeom>
        </p:spPr>
      </p:pic>
      <p:sp>
        <p:nvSpPr>
          <p:cNvPr id="6" name="Text 3"/>
          <p:cNvSpPr txBox="1"/>
          <p:nvPr/>
        </p:nvSpPr>
        <p:spPr>
          <a:xfrm>
            <a:off x="866851" y="381305"/>
            <a:ext cx="28913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CISO BOARD REPORT &amp; STRATEGY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10580522" y="381305"/>
            <a:ext cx="114848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December 2025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571500" y="1110082"/>
            <a:ext cx="2809951" cy="695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5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BUDGET</a:t>
            </a:r>
            <a:endParaRPr lang="en-US" sz="4500" dirty="0"/>
          </a:p>
        </p:txBody>
      </p:sp>
      <p:sp>
        <p:nvSpPr>
          <p:cNvPr id="9" name="Text 6"/>
          <p:cNvSpPr txBox="1"/>
          <p:nvPr/>
        </p:nvSpPr>
        <p:spPr>
          <a:xfrm>
            <a:off x="571500" y="1681582"/>
            <a:ext cx="4114800" cy="695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500" b="1" dirty="0">
                <a:solidFill>
                  <a:srgbClr val="CBF4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ALLOCATION</a:t>
            </a:r>
            <a:endParaRPr lang="en-US" sz="4500" dirty="0"/>
          </a:p>
        </p:txBody>
      </p:sp>
      <p:sp>
        <p:nvSpPr>
          <p:cNvPr id="10" name="Shape 7"/>
          <p:cNvSpPr/>
          <p:nvPr/>
        </p:nvSpPr>
        <p:spPr>
          <a:xfrm>
            <a:off x="571500" y="2395728"/>
            <a:ext cx="914400" cy="38405"/>
          </a:xfrm>
          <a:prstGeom prst="rect">
            <a:avLst/>
          </a:prstGeom>
          <a:solidFill>
            <a:srgbClr val="CBF400"/>
          </a:solidFill>
          <a:ln/>
        </p:spPr>
      </p:sp>
      <p:sp>
        <p:nvSpPr>
          <p:cNvPr id="11" name="Text 8"/>
          <p:cNvSpPr txBox="1"/>
          <p:nvPr/>
        </p:nvSpPr>
        <p:spPr>
          <a:xfrm>
            <a:off x="571500" y="2700223"/>
            <a:ext cx="4437822" cy="10387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D1D5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Optimizing spend for maximum risk reduction. The 2025 budget prioritizes automation and talent retention while shifting towards OpEx to support scalable cloud defense.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571500" y="4081882"/>
            <a:ext cx="4238244" cy="1524305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13" name="Shape 10"/>
          <p:cNvSpPr/>
          <p:nvPr/>
        </p:nvSpPr>
        <p:spPr>
          <a:xfrm>
            <a:off x="571500" y="4081882"/>
            <a:ext cx="38405" cy="1524305"/>
          </a:xfrm>
          <a:prstGeom prst="rect">
            <a:avLst/>
          </a:prstGeom>
          <a:solidFill>
            <a:srgbClr val="CBF400"/>
          </a:solidFill>
          <a:ln/>
        </p:spPr>
      </p:sp>
      <p:sp>
        <p:nvSpPr>
          <p:cNvPr id="14" name="Text 11"/>
          <p:cNvSpPr txBox="1"/>
          <p:nvPr/>
        </p:nvSpPr>
        <p:spPr>
          <a:xfrm>
            <a:off x="838505" y="4310482"/>
            <a:ext cx="2348179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CA3A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TOTAL APPROVED BUDGET (2025)</a:t>
            </a:r>
            <a:endParaRPr lang="en-US" sz="1000" dirty="0"/>
          </a:p>
        </p:txBody>
      </p:sp>
      <p:sp>
        <p:nvSpPr>
          <p:cNvPr id="15" name="Text 12"/>
          <p:cNvSpPr txBox="1"/>
          <p:nvPr/>
        </p:nvSpPr>
        <p:spPr>
          <a:xfrm>
            <a:off x="838505" y="4490618"/>
            <a:ext cx="3067812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$2.5 Million</a:t>
            </a:r>
            <a:endParaRPr lang="en-US" sz="3600" dirty="0"/>
          </a:p>
        </p:txBody>
      </p:sp>
      <p:sp>
        <p:nvSpPr>
          <p:cNvPr id="16" name="Shape 13"/>
          <p:cNvSpPr/>
          <p:nvPr/>
        </p:nvSpPr>
        <p:spPr>
          <a:xfrm>
            <a:off x="838505" y="5110582"/>
            <a:ext cx="875995" cy="267005"/>
          </a:xfrm>
          <a:prstGeom prst="roundRect">
            <a:avLst>
              <a:gd name="adj" fmla="val 48924"/>
            </a:avLst>
          </a:prstGeom>
          <a:solidFill>
            <a:srgbClr val="1F2937"/>
          </a:solidFill>
          <a:ln/>
        </p:spPr>
      </p:sp>
      <p:sp>
        <p:nvSpPr>
          <p:cNvPr id="17" name="Text 14"/>
          <p:cNvSpPr txBox="1"/>
          <p:nvPr/>
        </p:nvSpPr>
        <p:spPr>
          <a:xfrm>
            <a:off x="914400" y="5148072"/>
            <a:ext cx="824789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OpEx: 65%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1825142" y="5110582"/>
            <a:ext cx="961949" cy="267005"/>
          </a:xfrm>
          <a:prstGeom prst="roundRect">
            <a:avLst>
              <a:gd name="adj" fmla="val 48924"/>
            </a:avLst>
          </a:prstGeom>
          <a:solidFill>
            <a:srgbClr val="1F2937"/>
          </a:solidFill>
          <a:ln/>
        </p:spPr>
      </p:sp>
      <p:sp>
        <p:nvSpPr>
          <p:cNvPr id="19" name="Text 16"/>
          <p:cNvSpPr txBox="1"/>
          <p:nvPr/>
        </p:nvSpPr>
        <p:spPr>
          <a:xfrm>
            <a:off x="1901038" y="5148072"/>
            <a:ext cx="90982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CapEx: 35%</a:t>
            </a:r>
            <a:endParaRPr lang="en-US" sz="1000" dirty="0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1500" y="5934456"/>
            <a:ext cx="114300" cy="114300"/>
          </a:xfrm>
          <a:prstGeom prst="rect">
            <a:avLst/>
          </a:prstGeom>
        </p:spPr>
      </p:pic>
      <p:sp>
        <p:nvSpPr>
          <p:cNvPr id="21" name="Text 17"/>
          <p:cNvSpPr txBox="1"/>
          <p:nvPr/>
        </p:nvSpPr>
        <p:spPr>
          <a:xfrm>
            <a:off x="571500" y="6093562"/>
            <a:ext cx="32964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Note: Technology allocation includes new ZTA infrastructure and SIEM licensing renewals.</a:t>
            </a:r>
            <a:endParaRPr lang="en-US" sz="900" dirty="0"/>
          </a:p>
        </p:txBody>
      </p:sp>
      <p:sp>
        <p:nvSpPr>
          <p:cNvPr id="22" name="Text 18"/>
          <p:cNvSpPr txBox="1"/>
          <p:nvPr/>
        </p:nvSpPr>
        <p:spPr>
          <a:xfrm>
            <a:off x="8043062" y="2743200"/>
            <a:ext cx="90982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INVESTMENT</a:t>
            </a:r>
            <a:endParaRPr lang="en-US" sz="1000" dirty="0"/>
          </a:p>
        </p:txBody>
      </p:sp>
      <p:sp>
        <p:nvSpPr>
          <p:cNvPr id="23" name="Text 19"/>
          <p:cNvSpPr txBox="1"/>
          <p:nvPr/>
        </p:nvSpPr>
        <p:spPr>
          <a:xfrm>
            <a:off x="8178394" y="2924251"/>
            <a:ext cx="747979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Mix</a:t>
            </a:r>
            <a:endParaRPr lang="en-US" sz="2200" dirty="0"/>
          </a:p>
        </p:txBody>
      </p:sp>
      <p:sp>
        <p:nvSpPr>
          <p:cNvPr id="24" name="Shape 20"/>
          <p:cNvSpPr/>
          <p:nvPr/>
        </p:nvSpPr>
        <p:spPr>
          <a:xfrm>
            <a:off x="5493715" y="5447995"/>
            <a:ext cx="152705" cy="152705"/>
          </a:xfrm>
          <a:prstGeom prst="roundRect">
            <a:avLst>
              <a:gd name="adj" fmla="val 74850"/>
            </a:avLst>
          </a:prstGeom>
          <a:solidFill>
            <a:srgbClr val="CBF400"/>
          </a:solidFill>
          <a:ln/>
        </p:spPr>
      </p:sp>
      <p:sp>
        <p:nvSpPr>
          <p:cNvPr id="25" name="Text 21"/>
          <p:cNvSpPr txBox="1"/>
          <p:nvPr/>
        </p:nvSpPr>
        <p:spPr>
          <a:xfrm>
            <a:off x="5760720" y="5352898"/>
            <a:ext cx="10479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Technology</a:t>
            </a:r>
            <a:endParaRPr lang="en-US" sz="1200" dirty="0"/>
          </a:p>
        </p:txBody>
      </p:sp>
      <p:sp>
        <p:nvSpPr>
          <p:cNvPr id="26" name="Text 22"/>
          <p:cNvSpPr txBox="1"/>
          <p:nvPr/>
        </p:nvSpPr>
        <p:spPr>
          <a:xfrm>
            <a:off x="5760720" y="5562295"/>
            <a:ext cx="1733702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Software, Infrastructure, Tools</a:t>
            </a:r>
            <a:endParaRPr lang="en-US" sz="900" dirty="0"/>
          </a:p>
        </p:txBody>
      </p:sp>
      <p:sp>
        <p:nvSpPr>
          <p:cNvPr id="27" name="Text 23"/>
          <p:cNvSpPr txBox="1"/>
          <p:nvPr/>
        </p:nvSpPr>
        <p:spPr>
          <a:xfrm>
            <a:off x="7981798" y="5410505"/>
            <a:ext cx="4434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45%</a:t>
            </a:r>
            <a:endParaRPr lang="en-US" sz="1300" dirty="0"/>
          </a:p>
        </p:txBody>
      </p:sp>
      <p:sp>
        <p:nvSpPr>
          <p:cNvPr id="28" name="Shape 24"/>
          <p:cNvSpPr/>
          <p:nvPr/>
        </p:nvSpPr>
        <p:spPr>
          <a:xfrm>
            <a:off x="8595360" y="5447995"/>
            <a:ext cx="152705" cy="152705"/>
          </a:xfrm>
          <a:prstGeom prst="roundRect">
            <a:avLst>
              <a:gd name="adj" fmla="val 74850"/>
            </a:avLst>
          </a:prstGeom>
          <a:solidFill>
            <a:srgbClr val="FFFFFF"/>
          </a:solidFill>
          <a:ln/>
        </p:spPr>
      </p:sp>
      <p:sp>
        <p:nvSpPr>
          <p:cNvPr id="29" name="Text 25"/>
          <p:cNvSpPr txBox="1"/>
          <p:nvPr/>
        </p:nvSpPr>
        <p:spPr>
          <a:xfrm>
            <a:off x="8862365" y="5352898"/>
            <a:ext cx="6766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People</a:t>
            </a:r>
            <a:endParaRPr lang="en-US" sz="1200" dirty="0"/>
          </a:p>
        </p:txBody>
      </p:sp>
      <p:sp>
        <p:nvSpPr>
          <p:cNvPr id="30" name="Text 26"/>
          <p:cNvSpPr txBox="1"/>
          <p:nvPr/>
        </p:nvSpPr>
        <p:spPr>
          <a:xfrm>
            <a:off x="8862365" y="5562295"/>
            <a:ext cx="1638605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Salaries, Benefits, Recruiting</a:t>
            </a:r>
            <a:endParaRPr lang="en-US" sz="900" dirty="0"/>
          </a:p>
        </p:txBody>
      </p:sp>
      <p:sp>
        <p:nvSpPr>
          <p:cNvPr id="31" name="Text 27"/>
          <p:cNvSpPr txBox="1"/>
          <p:nvPr/>
        </p:nvSpPr>
        <p:spPr>
          <a:xfrm>
            <a:off x="11083442" y="5410505"/>
            <a:ext cx="4434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35%</a:t>
            </a:r>
            <a:endParaRPr lang="en-US" sz="1300" dirty="0"/>
          </a:p>
        </p:txBody>
      </p:sp>
      <p:sp>
        <p:nvSpPr>
          <p:cNvPr id="32" name="Shape 28"/>
          <p:cNvSpPr/>
          <p:nvPr/>
        </p:nvSpPr>
        <p:spPr>
          <a:xfrm>
            <a:off x="5493715" y="6133795"/>
            <a:ext cx="152705" cy="152705"/>
          </a:xfrm>
          <a:prstGeom prst="roundRect">
            <a:avLst>
              <a:gd name="adj" fmla="val 74850"/>
            </a:avLst>
          </a:prstGeom>
          <a:solidFill>
            <a:srgbClr val="9CA3AF"/>
          </a:solidFill>
          <a:ln/>
        </p:spPr>
      </p:sp>
      <p:sp>
        <p:nvSpPr>
          <p:cNvPr id="33" name="Text 29"/>
          <p:cNvSpPr txBox="1"/>
          <p:nvPr/>
        </p:nvSpPr>
        <p:spPr>
          <a:xfrm>
            <a:off x="5760720" y="6038698"/>
            <a:ext cx="7818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Services</a:t>
            </a:r>
            <a:endParaRPr lang="en-US" sz="1200" dirty="0"/>
          </a:p>
        </p:txBody>
      </p:sp>
      <p:sp>
        <p:nvSpPr>
          <p:cNvPr id="34" name="Text 30"/>
          <p:cNvSpPr txBox="1"/>
          <p:nvPr/>
        </p:nvSpPr>
        <p:spPr>
          <a:xfrm>
            <a:off x="5760720" y="6248095"/>
            <a:ext cx="1629461" cy="1435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MDR, Pentesting, Consulting</a:t>
            </a:r>
            <a:endParaRPr lang="en-US" sz="900" dirty="0"/>
          </a:p>
        </p:txBody>
      </p:sp>
      <p:sp>
        <p:nvSpPr>
          <p:cNvPr id="35" name="Text 31"/>
          <p:cNvSpPr txBox="1"/>
          <p:nvPr/>
        </p:nvSpPr>
        <p:spPr>
          <a:xfrm>
            <a:off x="7981798" y="6096305"/>
            <a:ext cx="4434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D1D5D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15%</a:t>
            </a:r>
            <a:endParaRPr lang="en-US" sz="1300" dirty="0"/>
          </a:p>
        </p:txBody>
      </p:sp>
      <p:sp>
        <p:nvSpPr>
          <p:cNvPr id="36" name="Shape 32"/>
          <p:cNvSpPr/>
          <p:nvPr/>
        </p:nvSpPr>
        <p:spPr>
          <a:xfrm>
            <a:off x="8595360" y="6152998"/>
            <a:ext cx="114300" cy="114300"/>
          </a:xfrm>
          <a:prstGeom prst="roundRect">
            <a:avLst>
              <a:gd name="adj" fmla="val 133333"/>
            </a:avLst>
          </a:prstGeom>
          <a:solidFill>
            <a:srgbClr val="4B5563"/>
          </a:solidFill>
          <a:ln/>
        </p:spPr>
      </p:sp>
      <p:sp>
        <p:nvSpPr>
          <p:cNvPr id="37" name="Text 33"/>
          <p:cNvSpPr txBox="1"/>
          <p:nvPr/>
        </p:nvSpPr>
        <p:spPr>
          <a:xfrm>
            <a:off x="8794699" y="6118210"/>
            <a:ext cx="75346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Montserrat" pitchFamily="34" charset="0"/>
              </a:rPr>
              <a:t>Training</a:t>
            </a:r>
          </a:p>
        </p:txBody>
      </p:sp>
      <p:sp>
        <p:nvSpPr>
          <p:cNvPr id="38" name="Text 34"/>
          <p:cNvSpPr txBox="1"/>
          <p:nvPr/>
        </p:nvSpPr>
        <p:spPr>
          <a:xfrm>
            <a:off x="9628632" y="6117296"/>
            <a:ext cx="26243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>
            <a:lvl1pPr indent="0">
              <a:buNone/>
              <a:defRPr sz="1300" b="1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defRPr>
            </a:lvl1pPr>
          </a:lstStyle>
          <a:p>
            <a:r>
              <a:rPr lang="en-US" dirty="0"/>
              <a:t>3%</a:t>
            </a:r>
          </a:p>
        </p:txBody>
      </p:sp>
      <p:sp>
        <p:nvSpPr>
          <p:cNvPr id="39" name="Shape 35"/>
          <p:cNvSpPr/>
          <p:nvPr/>
        </p:nvSpPr>
        <p:spPr>
          <a:xfrm>
            <a:off x="10201046" y="6124652"/>
            <a:ext cx="114300" cy="114300"/>
          </a:xfrm>
          <a:prstGeom prst="roundRect">
            <a:avLst>
              <a:gd name="adj" fmla="val 133333"/>
            </a:avLst>
          </a:prstGeom>
          <a:noFill/>
          <a:ln w="12700">
            <a:solidFill>
              <a:srgbClr val="4B5563"/>
            </a:solidFill>
            <a:prstDash val="solid"/>
          </a:ln>
        </p:spPr>
      </p:sp>
      <p:sp>
        <p:nvSpPr>
          <p:cNvPr id="40" name="Text 36"/>
          <p:cNvSpPr txBox="1"/>
          <p:nvPr/>
        </p:nvSpPr>
        <p:spPr>
          <a:xfrm>
            <a:off x="10391242" y="6096305"/>
            <a:ext cx="113568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>
            <a:lvl1pPr indent="0">
              <a:buNone/>
              <a:defRPr sz="1200" b="1">
                <a:solidFill>
                  <a:srgbClr val="FFFFFF"/>
                </a:solidFill>
                <a:latin typeface="Montserrat" pitchFamily="34" charset="0"/>
              </a:defRPr>
            </a:lvl1pPr>
          </a:lstStyle>
          <a:p>
            <a:r>
              <a:rPr lang="en-US" dirty="0"/>
              <a:t>Contingency</a:t>
            </a:r>
          </a:p>
        </p:txBody>
      </p:sp>
      <p:sp>
        <p:nvSpPr>
          <p:cNvPr id="41" name="Text 37"/>
          <p:cNvSpPr txBox="1"/>
          <p:nvPr/>
        </p:nvSpPr>
        <p:spPr>
          <a:xfrm>
            <a:off x="11598249" y="6100877"/>
            <a:ext cx="26243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>
            <a:lvl1pPr indent="0">
              <a:buNone/>
              <a:defRPr sz="1300" b="1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defRPr>
            </a:lvl1pPr>
          </a:lstStyle>
          <a:p>
            <a:r>
              <a:rPr lang="en-US" dirty="0"/>
              <a:t>2%</a:t>
            </a:r>
          </a:p>
        </p:txBody>
      </p:sp>
      <p:pic>
        <p:nvPicPr>
          <p:cNvPr id="42" name="Image 2" descr="preencoded.png"/>
          <p:cNvPicPr>
            <a:picLocks noChangeAspect="1"/>
          </p:cNvPicPr>
          <p:nvPr/>
        </p:nvPicPr>
        <p:blipFill>
          <a:blip r:embed="rId5"/>
          <a:srcRect l="-79" r="-79"/>
          <a:stretch/>
        </p:blipFill>
        <p:spPr>
          <a:xfrm>
            <a:off x="5417820" y="1352398"/>
            <a:ext cx="6057900" cy="33147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0F0F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 l="-2994" r="-2994"/>
          <a:stretch/>
        </p:blipFill>
        <p:spPr>
          <a:xfrm>
            <a:off x="571500" y="495605"/>
            <a:ext cx="161849" cy="152705"/>
          </a:xfrm>
          <a:prstGeom prst="rect">
            <a:avLst/>
          </a:prstGeom>
        </p:spPr>
      </p:pic>
      <p:sp>
        <p:nvSpPr>
          <p:cNvPr id="4" name="Text 1"/>
          <p:cNvSpPr txBox="1"/>
          <p:nvPr/>
        </p:nvSpPr>
        <p:spPr>
          <a:xfrm>
            <a:off x="733349" y="471830"/>
            <a:ext cx="17529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CISO BOARD REPORT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10431475" y="471830"/>
            <a:ext cx="13057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December 2025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3052267" y="3557930"/>
            <a:ext cx="6096305" cy="590702"/>
          </a:xfrm>
          <a:prstGeom prst="rect">
            <a:avLst/>
          </a:prstGeom>
          <a:noFill/>
          <a:ln w="25400">
            <a:solidFill>
              <a:srgbClr val="CBF40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2508199" y="5023714"/>
            <a:ext cx="571500" cy="19202"/>
          </a:xfrm>
          <a:prstGeom prst="rect">
            <a:avLst/>
          </a:prstGeom>
          <a:solidFill>
            <a:srgbClr val="CBF400"/>
          </a:solidFill>
          <a:ln/>
        </p:spPr>
      </p:sp>
      <p:sp>
        <p:nvSpPr>
          <p:cNvPr id="8" name="Shape 5"/>
          <p:cNvSpPr/>
          <p:nvPr/>
        </p:nvSpPr>
        <p:spPr>
          <a:xfrm>
            <a:off x="5810098" y="5023714"/>
            <a:ext cx="571500" cy="19202"/>
          </a:xfrm>
          <a:prstGeom prst="rect">
            <a:avLst/>
          </a:prstGeom>
          <a:solidFill>
            <a:srgbClr val="CBF400"/>
          </a:solidFill>
          <a:ln/>
        </p:spPr>
      </p:sp>
      <p:sp>
        <p:nvSpPr>
          <p:cNvPr id="9" name="Shape 6"/>
          <p:cNvSpPr/>
          <p:nvPr/>
        </p:nvSpPr>
        <p:spPr>
          <a:xfrm>
            <a:off x="9111996" y="5023714"/>
            <a:ext cx="571500" cy="19202"/>
          </a:xfrm>
          <a:prstGeom prst="rect">
            <a:avLst/>
          </a:prstGeom>
          <a:solidFill>
            <a:srgbClr val="CBF400"/>
          </a:solidFill>
          <a:ln/>
        </p:spPr>
      </p:sp>
      <p:sp>
        <p:nvSpPr>
          <p:cNvPr id="10" name="Text 7"/>
          <p:cNvSpPr txBox="1"/>
          <p:nvPr/>
        </p:nvSpPr>
        <p:spPr>
          <a:xfrm>
            <a:off x="2964485" y="1033272"/>
            <a:ext cx="7125005" cy="1390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0" b="1" dirty="0">
                <a:solidFill>
                  <a:srgbClr val="CBF400"/>
                </a:solidFill>
                <a:latin typeface="Neue Machina" pitchFamily="34" charset="0"/>
                <a:ea typeface="Neue Machina" pitchFamily="34" charset="-122"/>
                <a:cs typeface="Neue Machina" pitchFamily="34" charset="-120"/>
              </a:rPr>
              <a:t>Next Steps</a:t>
            </a:r>
            <a:endParaRPr lang="en-US" sz="9000" dirty="0"/>
          </a:p>
        </p:txBody>
      </p:sp>
      <p:sp>
        <p:nvSpPr>
          <p:cNvPr id="11" name="Text 8"/>
          <p:cNvSpPr txBox="1"/>
          <p:nvPr/>
        </p:nvSpPr>
        <p:spPr>
          <a:xfrm>
            <a:off x="2926080" y="2061972"/>
            <a:ext cx="7200900" cy="1390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0" b="1" dirty="0">
                <a:solidFill>
                  <a:srgbClr val="CBF400"/>
                </a:solidFill>
                <a:latin typeface="Neue Machina" pitchFamily="34" charset="0"/>
                <a:ea typeface="Neue Machina" pitchFamily="34" charset="-122"/>
                <a:cs typeface="Neue Machina" pitchFamily="34" charset="-120"/>
              </a:rPr>
              <a:t>&amp; Approval</a:t>
            </a:r>
            <a:endParaRPr lang="en-US" sz="9000" dirty="0"/>
          </a:p>
        </p:txBody>
      </p:sp>
      <p:sp>
        <p:nvSpPr>
          <p:cNvPr id="12" name="Text 9"/>
          <p:cNvSpPr txBox="1"/>
          <p:nvPr/>
        </p:nvSpPr>
        <p:spPr>
          <a:xfrm>
            <a:off x="3451860" y="3719779"/>
            <a:ext cx="394380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DDDDDD"/>
                </a:solidFill>
                <a:latin typeface="Neue Machina" pitchFamily="34" charset="0"/>
                <a:ea typeface="Neue Machina" pitchFamily="34" charset="-122"/>
                <a:cs typeface="Neue Machina" pitchFamily="34" charset="-120"/>
              </a:rPr>
              <a:t>REQUEST: Approve 2025 Budget &amp;</a:t>
            </a:r>
            <a:endParaRPr lang="en-US" sz="1800" dirty="0"/>
          </a:p>
        </p:txBody>
      </p:sp>
      <p:sp>
        <p:nvSpPr>
          <p:cNvPr id="13" name="Text 10"/>
          <p:cNvSpPr txBox="1"/>
          <p:nvPr/>
        </p:nvSpPr>
        <p:spPr>
          <a:xfrm>
            <a:off x="6864400" y="3708368"/>
            <a:ext cx="1696212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BF400"/>
                </a:solidFill>
                <a:latin typeface="Neue Machina" pitchFamily="34" charset="0"/>
                <a:ea typeface="Neue Machina" pitchFamily="34" charset="-122"/>
                <a:cs typeface="Neue Machina" pitchFamily="34" charset="-120"/>
              </a:rPr>
              <a:t>Risk Strategy</a:t>
            </a:r>
            <a:endParaRPr lang="en-US" sz="1800" dirty="0"/>
          </a:p>
        </p:txBody>
      </p:sp>
      <p:sp>
        <p:nvSpPr>
          <p:cNvPr id="14" name="Text 11"/>
          <p:cNvSpPr txBox="1"/>
          <p:nvPr/>
        </p:nvSpPr>
        <p:spPr>
          <a:xfrm>
            <a:off x="2590495" y="4624121"/>
            <a:ext cx="63825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BF400"/>
                </a:solidFill>
                <a:latin typeface="Neue Machina" pitchFamily="34" charset="0"/>
                <a:ea typeface="Neue Machina" pitchFamily="34" charset="-122"/>
                <a:cs typeface="Neue Machina" pitchFamily="34" charset="-120"/>
              </a:rPr>
              <a:t>Q1</a:t>
            </a:r>
            <a:endParaRPr lang="en-US" sz="2400" dirty="0"/>
          </a:p>
        </p:txBody>
      </p:sp>
      <p:sp>
        <p:nvSpPr>
          <p:cNvPr id="15" name="Text 12"/>
          <p:cNvSpPr txBox="1"/>
          <p:nvPr/>
        </p:nvSpPr>
        <p:spPr>
          <a:xfrm>
            <a:off x="1970532" y="5290718"/>
            <a:ext cx="176296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Roadmap Checkpoint</a:t>
            </a:r>
            <a:endParaRPr lang="en-US" sz="1200" dirty="0"/>
          </a:p>
        </p:txBody>
      </p:sp>
      <p:sp>
        <p:nvSpPr>
          <p:cNvPr id="16" name="Text 13"/>
          <p:cNvSpPr txBox="1"/>
          <p:nvPr/>
        </p:nvSpPr>
        <p:spPr>
          <a:xfrm>
            <a:off x="5892394" y="4624121"/>
            <a:ext cx="63825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BF400"/>
                </a:solidFill>
                <a:latin typeface="Neue Machina" pitchFamily="34" charset="0"/>
                <a:ea typeface="Neue Machina" pitchFamily="34" charset="-122"/>
                <a:cs typeface="Neue Machina" pitchFamily="34" charset="-120"/>
              </a:rPr>
              <a:t>Q2</a:t>
            </a:r>
            <a:endParaRPr lang="en-US" sz="2400" dirty="0"/>
          </a:p>
        </p:txBody>
      </p:sp>
      <p:sp>
        <p:nvSpPr>
          <p:cNvPr id="17" name="Text 14"/>
          <p:cNvSpPr txBox="1"/>
          <p:nvPr/>
        </p:nvSpPr>
        <p:spPr>
          <a:xfrm>
            <a:off x="5226710" y="5290718"/>
            <a:ext cx="185806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Midyear Risk Update</a:t>
            </a:r>
            <a:endParaRPr lang="en-US" sz="1200" dirty="0"/>
          </a:p>
        </p:txBody>
      </p:sp>
      <p:sp>
        <p:nvSpPr>
          <p:cNvPr id="18" name="Text 15"/>
          <p:cNvSpPr txBox="1"/>
          <p:nvPr/>
        </p:nvSpPr>
        <p:spPr>
          <a:xfrm>
            <a:off x="9195206" y="4624121"/>
            <a:ext cx="63825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BF400"/>
                </a:solidFill>
                <a:latin typeface="Neue Machina" pitchFamily="34" charset="0"/>
                <a:ea typeface="Neue Machina" pitchFamily="34" charset="-122"/>
                <a:cs typeface="Neue Machina" pitchFamily="34" charset="-120"/>
              </a:rPr>
              <a:t>Q4</a:t>
            </a:r>
            <a:endParaRPr lang="en-US" sz="2400" dirty="0"/>
          </a:p>
        </p:txBody>
      </p:sp>
      <p:sp>
        <p:nvSpPr>
          <p:cNvPr id="19" name="Text 16"/>
          <p:cNvSpPr txBox="1"/>
          <p:nvPr/>
        </p:nvSpPr>
        <p:spPr>
          <a:xfrm>
            <a:off x="8392363" y="5290718"/>
            <a:ext cx="213421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Annual Strategy Review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571500" y="6096305"/>
            <a:ext cx="11048695" cy="9144"/>
          </a:xfrm>
          <a:prstGeom prst="rect">
            <a:avLst/>
          </a:prstGeom>
          <a:solidFill>
            <a:srgbClr val="CBF400">
              <a:alpha val="30000"/>
            </a:srgbClr>
          </a:solidFill>
          <a:ln/>
        </p:spPr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rcRect t="-1100" b="-1100"/>
          <a:stretch/>
        </p:blipFill>
        <p:spPr>
          <a:xfrm>
            <a:off x="571500" y="6319418"/>
            <a:ext cx="114300" cy="133502"/>
          </a:xfrm>
          <a:prstGeom prst="rect">
            <a:avLst/>
          </a:prstGeom>
        </p:spPr>
      </p:pic>
      <p:sp>
        <p:nvSpPr>
          <p:cNvPr id="22" name="Text 18"/>
          <p:cNvSpPr txBox="1"/>
          <p:nvPr/>
        </p:nvSpPr>
        <p:spPr>
          <a:xfrm>
            <a:off x="780898" y="6295644"/>
            <a:ext cx="170992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ALEXANDER CHEN, CISO</a:t>
            </a:r>
            <a:endParaRPr lang="en-US" sz="1000" dirty="0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401568" y="6319418"/>
            <a:ext cx="133502" cy="133502"/>
          </a:xfrm>
          <a:prstGeom prst="rect">
            <a:avLst/>
          </a:prstGeom>
        </p:spPr>
      </p:pic>
      <p:sp>
        <p:nvSpPr>
          <p:cNvPr id="24" name="Text 19"/>
          <p:cNvSpPr txBox="1"/>
          <p:nvPr/>
        </p:nvSpPr>
        <p:spPr>
          <a:xfrm>
            <a:off x="3630168" y="6295644"/>
            <a:ext cx="218633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ciso.office@enterprise.com</a:t>
            </a:r>
            <a:endParaRPr lang="en-US" sz="1000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730898" y="6319418"/>
            <a:ext cx="133502" cy="133502"/>
          </a:xfrm>
          <a:prstGeom prst="rect">
            <a:avLst/>
          </a:prstGeom>
        </p:spPr>
      </p:pic>
      <p:sp>
        <p:nvSpPr>
          <p:cNvPr id="26" name="Text 20"/>
          <p:cNvSpPr txBox="1"/>
          <p:nvPr/>
        </p:nvSpPr>
        <p:spPr>
          <a:xfrm>
            <a:off x="6959498" y="6295644"/>
            <a:ext cx="146212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+1 (555) 019-2025</a:t>
            </a:r>
            <a:endParaRPr lang="en-US" sz="1000" dirty="0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rcRect l="-2512" r="-2512"/>
          <a:stretch/>
        </p:blipFill>
        <p:spPr>
          <a:xfrm>
            <a:off x="9339682" y="6319418"/>
            <a:ext cx="105156" cy="133502"/>
          </a:xfrm>
          <a:prstGeom prst="rect">
            <a:avLst/>
          </a:prstGeom>
        </p:spPr>
      </p:pic>
      <p:sp>
        <p:nvSpPr>
          <p:cNvPr id="28" name="Text 21"/>
          <p:cNvSpPr txBox="1"/>
          <p:nvPr/>
        </p:nvSpPr>
        <p:spPr>
          <a:xfrm>
            <a:off x="9539935" y="6295644"/>
            <a:ext cx="218633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CBF4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Global Enterprise Security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601</Words>
  <Application>Microsoft Office PowerPoint</Application>
  <PresentationFormat>Grand écran</PresentationFormat>
  <Paragraphs>121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Courier New</vt:lpstr>
      <vt:lpstr>Inter</vt:lpstr>
      <vt:lpstr>Montserrat</vt:lpstr>
      <vt:lpstr>Neue Machina</vt:lpstr>
      <vt:lpstr>Roboto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synergieconsultation.com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Ciso board report strategy 2025</dc:title>
  <dc:subject>PPT CISO</dc:subject>
  <dc:creator>synergieconsultation.com</dc:creator>
  <cp:lastModifiedBy>Matthieu Bélanger</cp:lastModifiedBy>
  <cp:revision>10</cp:revision>
  <dcterms:created xsi:type="dcterms:W3CDTF">2025-12-30T19:32:53Z</dcterms:created>
  <dcterms:modified xsi:type="dcterms:W3CDTF">2026-01-27T22:07:21Z</dcterms:modified>
</cp:coreProperties>
</file>